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7" r:id="rId2"/>
    <p:sldMasterId id="2147483700" r:id="rId3"/>
  </p:sldMasterIdLst>
  <p:notesMasterIdLst>
    <p:notesMasterId r:id="rId80"/>
  </p:notesMasterIdLst>
  <p:sldIdLst>
    <p:sldId id="256" r:id="rId4"/>
    <p:sldId id="257" r:id="rId5"/>
    <p:sldId id="264" r:id="rId6"/>
    <p:sldId id="320" r:id="rId7"/>
    <p:sldId id="339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8" r:id="rId19"/>
    <p:sldId id="297" r:id="rId20"/>
    <p:sldId id="338" r:id="rId21"/>
    <p:sldId id="298" r:id="rId22"/>
    <p:sldId id="347" r:id="rId23"/>
    <p:sldId id="348" r:id="rId24"/>
    <p:sldId id="350" r:id="rId25"/>
    <p:sldId id="351" r:id="rId26"/>
    <p:sldId id="352" r:id="rId27"/>
    <p:sldId id="353" r:id="rId28"/>
    <p:sldId id="354" r:id="rId29"/>
    <p:sldId id="356" r:id="rId30"/>
    <p:sldId id="357" r:id="rId31"/>
    <p:sldId id="368" r:id="rId32"/>
    <p:sldId id="358" r:id="rId33"/>
    <p:sldId id="359" r:id="rId34"/>
    <p:sldId id="265" r:id="rId35"/>
    <p:sldId id="337" r:id="rId36"/>
    <p:sldId id="319" r:id="rId37"/>
    <p:sldId id="362" r:id="rId38"/>
    <p:sldId id="370" r:id="rId39"/>
    <p:sldId id="372" r:id="rId40"/>
    <p:sldId id="373" r:id="rId41"/>
    <p:sldId id="374" r:id="rId42"/>
    <p:sldId id="295" r:id="rId43"/>
    <p:sldId id="302" r:id="rId44"/>
    <p:sldId id="303" r:id="rId45"/>
    <p:sldId id="296" r:id="rId46"/>
    <p:sldId id="361" r:id="rId47"/>
    <p:sldId id="315" r:id="rId48"/>
    <p:sldId id="316" r:id="rId49"/>
    <p:sldId id="313" r:id="rId50"/>
    <p:sldId id="310" r:id="rId51"/>
    <p:sldId id="299" r:id="rId52"/>
    <p:sldId id="266" r:id="rId53"/>
    <p:sldId id="277" r:id="rId54"/>
    <p:sldId id="278" r:id="rId55"/>
    <p:sldId id="293" r:id="rId56"/>
    <p:sldId id="386" r:id="rId57"/>
    <p:sldId id="389" r:id="rId58"/>
    <p:sldId id="263" r:id="rId59"/>
    <p:sldId id="340" r:id="rId60"/>
    <p:sldId id="301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75" r:id="rId72"/>
    <p:sldId id="321" r:id="rId73"/>
    <p:sldId id="363" r:id="rId74"/>
    <p:sldId id="364" r:id="rId75"/>
    <p:sldId id="365" r:id="rId76"/>
    <p:sldId id="366" r:id="rId77"/>
    <p:sldId id="367" r:id="rId78"/>
    <p:sldId id="369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F7C"/>
    <a:srgbClr val="FFFFFF"/>
    <a:srgbClr val="0097A7"/>
    <a:srgbClr val="BC7D2C"/>
    <a:srgbClr val="FFCC66"/>
    <a:srgbClr val="C7A2E3"/>
    <a:srgbClr val="97BFDD"/>
    <a:srgbClr val="FF7F26"/>
    <a:srgbClr val="D3CF2D"/>
    <a:srgbClr val="639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87696" autoAdjust="0"/>
  </p:normalViewPr>
  <p:slideViewPr>
    <p:cSldViewPr snapToGrid="0" showGuides="1">
      <p:cViewPr varScale="1">
        <p:scale>
          <a:sx n="93" d="100"/>
          <a:sy n="93" d="100"/>
        </p:scale>
        <p:origin x="684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B6789-7EB8-45B6-BEB2-61C4300E882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171E874-03CB-4FB0-9587-9D2711681755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cost of studio licenses </a:t>
          </a:r>
          <a:endParaRPr lang="es-ES" dirty="0">
            <a:solidFill>
              <a:schemeClr val="bg1"/>
            </a:solidFill>
          </a:endParaRPr>
        </a:p>
      </dgm:t>
    </dgm:pt>
    <dgm:pt modelId="{C5689307-B2E4-4B79-94B6-DF762740C070}" type="parTrans" cxnId="{C5BF61C1-E30F-49B8-AE61-101D16B5EB2C}">
      <dgm:prSet/>
      <dgm:spPr/>
      <dgm:t>
        <a:bodyPr/>
        <a:lstStyle/>
        <a:p>
          <a:endParaRPr lang="es-ES"/>
        </a:p>
      </dgm:t>
    </dgm:pt>
    <dgm:pt modelId="{F5906DC9-C9DD-463F-8F2F-889A79C85B46}" type="sibTrans" cxnId="{C5BF61C1-E30F-49B8-AE61-101D16B5EB2C}">
      <dgm:prSet/>
      <dgm:spPr/>
      <dgm:t>
        <a:bodyPr/>
        <a:lstStyle/>
        <a:p>
          <a:endParaRPr lang="es-ES"/>
        </a:p>
      </dgm:t>
    </dgm:pt>
    <dgm:pt modelId="{EC2BB85D-273F-4546-A7E2-86A3B3088A12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days of development per process</a:t>
          </a:r>
          <a:endParaRPr lang="es-ES" dirty="0">
            <a:solidFill>
              <a:schemeClr val="bg1"/>
            </a:solidFill>
          </a:endParaRPr>
        </a:p>
      </dgm:t>
    </dgm:pt>
    <dgm:pt modelId="{19A79866-73DB-4991-AC09-BDDA964BB6B7}" type="parTrans" cxnId="{8BD26450-DE62-41AC-9220-BECF5BEC901C}">
      <dgm:prSet/>
      <dgm:spPr/>
      <dgm:t>
        <a:bodyPr/>
        <a:lstStyle/>
        <a:p>
          <a:endParaRPr lang="es-ES"/>
        </a:p>
      </dgm:t>
    </dgm:pt>
    <dgm:pt modelId="{8633D462-0333-4B0D-8B21-D2C4CF7FEA6F}" type="sibTrans" cxnId="{8BD26450-DE62-41AC-9220-BECF5BEC901C}">
      <dgm:prSet/>
      <dgm:spPr/>
      <dgm:t>
        <a:bodyPr/>
        <a:lstStyle/>
        <a:p>
          <a:endParaRPr lang="es-ES"/>
        </a:p>
      </dgm:t>
    </dgm:pt>
    <dgm:pt modelId="{72451E9F-2919-428B-98BD-F4667A672E38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Sum all the processes of each department</a:t>
          </a:r>
        </a:p>
      </dgm:t>
    </dgm:pt>
    <dgm:pt modelId="{BD74C51D-19A7-417E-9124-029978D3EB3D}" type="parTrans" cxnId="{72223A2C-9F78-4FE5-A7F2-0C5B8C023EDB}">
      <dgm:prSet/>
      <dgm:spPr/>
      <dgm:t>
        <a:bodyPr/>
        <a:lstStyle/>
        <a:p>
          <a:endParaRPr lang="es-ES"/>
        </a:p>
      </dgm:t>
    </dgm:pt>
    <dgm:pt modelId="{ED8B95AB-EFE4-40C5-A586-014926D8ADBF}" type="sibTrans" cxnId="{72223A2C-9F78-4FE5-A7F2-0C5B8C023EDB}">
      <dgm:prSet/>
      <dgm:spPr/>
      <dgm:t>
        <a:bodyPr/>
        <a:lstStyle/>
        <a:p>
          <a:endParaRPr lang="es-ES"/>
        </a:p>
      </dgm:t>
    </dgm:pt>
    <dgm:pt modelId="{F0E2BF8C-94DB-4C64-BFD6-23A008FD012C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Invoice each department the amount due</a:t>
          </a:r>
          <a:endParaRPr lang="es-ES" dirty="0">
            <a:solidFill>
              <a:schemeClr val="bg1"/>
            </a:solidFill>
          </a:endParaRPr>
        </a:p>
      </dgm:t>
    </dgm:pt>
    <dgm:pt modelId="{5EB4BCBA-6B26-4213-8BB8-2AF82C19C172}" type="parTrans" cxnId="{80DA415E-6FF0-4DA6-B0AE-8F82951F09F3}">
      <dgm:prSet/>
      <dgm:spPr/>
      <dgm:t>
        <a:bodyPr/>
        <a:lstStyle/>
        <a:p>
          <a:endParaRPr lang="es-ES"/>
        </a:p>
      </dgm:t>
    </dgm:pt>
    <dgm:pt modelId="{45C1A2A1-31F3-40A7-AD4D-C801A7925CD3}" type="sibTrans" cxnId="{80DA415E-6FF0-4DA6-B0AE-8F82951F09F3}">
      <dgm:prSet/>
      <dgm:spPr/>
      <dgm:t>
        <a:bodyPr/>
        <a:lstStyle/>
        <a:p>
          <a:endParaRPr lang="es-ES"/>
        </a:p>
      </dgm:t>
    </dgm:pt>
    <dgm:pt modelId="{DBA069C2-72A6-4A4B-A258-F9A793C0E9EC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proportion of usage of studio licenses per department</a:t>
          </a:r>
        </a:p>
      </dgm:t>
    </dgm:pt>
    <dgm:pt modelId="{A0EF49C6-7D56-4B82-BBA8-2CABAD547EB1}" type="parTrans" cxnId="{BBA5B016-4A17-403C-A33A-C8D241759020}">
      <dgm:prSet/>
      <dgm:spPr/>
      <dgm:t>
        <a:bodyPr/>
        <a:lstStyle/>
        <a:p>
          <a:endParaRPr lang="es-ES"/>
        </a:p>
      </dgm:t>
    </dgm:pt>
    <dgm:pt modelId="{FC36F8F1-2742-49B3-8823-77772AA61E14}" type="sibTrans" cxnId="{BBA5B016-4A17-403C-A33A-C8D241759020}">
      <dgm:prSet/>
      <dgm:spPr/>
      <dgm:t>
        <a:bodyPr/>
        <a:lstStyle/>
        <a:p>
          <a:endParaRPr lang="es-ES"/>
        </a:p>
      </dgm:t>
    </dgm:pt>
    <dgm:pt modelId="{CACA5037-1FD1-417B-8893-CC4EC2362E87}" type="pres">
      <dgm:prSet presAssocID="{2E5B6789-7EB8-45B6-BEB2-61C4300E8821}" presName="CompostProcess" presStyleCnt="0">
        <dgm:presLayoutVars>
          <dgm:dir/>
          <dgm:resizeHandles val="exact"/>
        </dgm:presLayoutVars>
      </dgm:prSet>
      <dgm:spPr/>
    </dgm:pt>
    <dgm:pt modelId="{BFAB0BF8-CD15-40DB-9F19-C32C51A1D3AE}" type="pres">
      <dgm:prSet presAssocID="{2E5B6789-7EB8-45B6-BEB2-61C4300E8821}" presName="arrow" presStyleLbl="bgShp" presStyleIdx="0" presStyleCnt="1" custLinFactNeighborY="1891"/>
      <dgm:spPr>
        <a:solidFill>
          <a:schemeClr val="tx1">
            <a:lumMod val="10000"/>
            <a:lumOff val="90000"/>
          </a:schemeClr>
        </a:solidFill>
      </dgm:spPr>
    </dgm:pt>
    <dgm:pt modelId="{5988E2DE-B161-4E2A-B1BC-564DBF9C872C}" type="pres">
      <dgm:prSet presAssocID="{2E5B6789-7EB8-45B6-BEB2-61C4300E8821}" presName="linearProcess" presStyleCnt="0"/>
      <dgm:spPr/>
    </dgm:pt>
    <dgm:pt modelId="{B84F3DFF-E672-408C-AD6A-74E8B876178A}" type="pres">
      <dgm:prSet presAssocID="{9171E874-03CB-4FB0-9587-9D2711681755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C617DE3-326C-460D-B8C1-60C4E7DE1D29}" type="pres">
      <dgm:prSet presAssocID="{F5906DC9-C9DD-463F-8F2F-889A79C85B46}" presName="sibTrans" presStyleCnt="0"/>
      <dgm:spPr/>
    </dgm:pt>
    <dgm:pt modelId="{78379FAE-55C3-4EED-9612-6EBD9BB5CB08}" type="pres">
      <dgm:prSet presAssocID="{EC2BB85D-273F-4546-A7E2-86A3B3088A12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A6E3A8-B933-44F6-988F-E2F2EF04A18A}" type="pres">
      <dgm:prSet presAssocID="{8633D462-0333-4B0D-8B21-D2C4CF7FEA6F}" presName="sibTrans" presStyleCnt="0"/>
      <dgm:spPr/>
    </dgm:pt>
    <dgm:pt modelId="{1404A9E1-75A2-4720-AD83-8EB65422BCD7}" type="pres">
      <dgm:prSet presAssocID="{72451E9F-2919-428B-98BD-F4667A672E3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FD1200-D7F2-461B-8E95-897F88A6BE02}" type="pres">
      <dgm:prSet presAssocID="{ED8B95AB-EFE4-40C5-A586-014926D8ADBF}" presName="sibTrans" presStyleCnt="0"/>
      <dgm:spPr/>
    </dgm:pt>
    <dgm:pt modelId="{BE9A95E5-C229-428B-AC28-41945DD9346C}" type="pres">
      <dgm:prSet presAssocID="{DBA069C2-72A6-4A4B-A258-F9A793C0E9EC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357479-1B2D-4408-A894-3A936F0DA63D}" type="pres">
      <dgm:prSet presAssocID="{FC36F8F1-2742-49B3-8823-77772AA61E14}" presName="sibTrans" presStyleCnt="0"/>
      <dgm:spPr/>
    </dgm:pt>
    <dgm:pt modelId="{33AD1AE8-B3CE-4951-AD40-C7FCDD0626FE}" type="pres">
      <dgm:prSet presAssocID="{F0E2BF8C-94DB-4C64-BFD6-23A008FD012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7E981F-076F-46E8-AEA6-8E9336775D5F}" type="presOf" srcId="{EC2BB85D-273F-4546-A7E2-86A3B3088A12}" destId="{78379FAE-55C3-4EED-9612-6EBD9BB5CB08}" srcOrd="0" destOrd="0" presId="urn:microsoft.com/office/officeart/2005/8/layout/hProcess9"/>
    <dgm:cxn modelId="{80F39634-12F1-4D55-B8D2-7A3775B2B410}" type="presOf" srcId="{9171E874-03CB-4FB0-9587-9D2711681755}" destId="{B84F3DFF-E672-408C-AD6A-74E8B876178A}" srcOrd="0" destOrd="0" presId="urn:microsoft.com/office/officeart/2005/8/layout/hProcess9"/>
    <dgm:cxn modelId="{C5BF61C1-E30F-49B8-AE61-101D16B5EB2C}" srcId="{2E5B6789-7EB8-45B6-BEB2-61C4300E8821}" destId="{9171E874-03CB-4FB0-9587-9D2711681755}" srcOrd="0" destOrd="0" parTransId="{C5689307-B2E4-4B79-94B6-DF762740C070}" sibTransId="{F5906DC9-C9DD-463F-8F2F-889A79C85B46}"/>
    <dgm:cxn modelId="{633F9E57-65FD-4BA1-97E2-4BABB1F57A89}" type="presOf" srcId="{DBA069C2-72A6-4A4B-A258-F9A793C0E9EC}" destId="{BE9A95E5-C229-428B-AC28-41945DD9346C}" srcOrd="0" destOrd="0" presId="urn:microsoft.com/office/officeart/2005/8/layout/hProcess9"/>
    <dgm:cxn modelId="{205396E8-DB03-48A4-A4CB-5C8FA8D4F9B7}" type="presOf" srcId="{2E5B6789-7EB8-45B6-BEB2-61C4300E8821}" destId="{CACA5037-1FD1-417B-8893-CC4EC2362E87}" srcOrd="0" destOrd="0" presId="urn:microsoft.com/office/officeart/2005/8/layout/hProcess9"/>
    <dgm:cxn modelId="{72223A2C-9F78-4FE5-A7F2-0C5B8C023EDB}" srcId="{2E5B6789-7EB8-45B6-BEB2-61C4300E8821}" destId="{72451E9F-2919-428B-98BD-F4667A672E38}" srcOrd="2" destOrd="0" parTransId="{BD74C51D-19A7-417E-9124-029978D3EB3D}" sibTransId="{ED8B95AB-EFE4-40C5-A586-014926D8ADBF}"/>
    <dgm:cxn modelId="{F6D13B66-2F28-49E5-A78D-F91C83E096C4}" type="presOf" srcId="{72451E9F-2919-428B-98BD-F4667A672E38}" destId="{1404A9E1-75A2-4720-AD83-8EB65422BCD7}" srcOrd="0" destOrd="0" presId="urn:microsoft.com/office/officeart/2005/8/layout/hProcess9"/>
    <dgm:cxn modelId="{80DA415E-6FF0-4DA6-B0AE-8F82951F09F3}" srcId="{2E5B6789-7EB8-45B6-BEB2-61C4300E8821}" destId="{F0E2BF8C-94DB-4C64-BFD6-23A008FD012C}" srcOrd="4" destOrd="0" parTransId="{5EB4BCBA-6B26-4213-8BB8-2AF82C19C172}" sibTransId="{45C1A2A1-31F3-40A7-AD4D-C801A7925CD3}"/>
    <dgm:cxn modelId="{8A9AAD2E-4E7B-4968-94EE-0463C64FE539}" type="presOf" srcId="{F0E2BF8C-94DB-4C64-BFD6-23A008FD012C}" destId="{33AD1AE8-B3CE-4951-AD40-C7FCDD0626FE}" srcOrd="0" destOrd="0" presId="urn:microsoft.com/office/officeart/2005/8/layout/hProcess9"/>
    <dgm:cxn modelId="{8BD26450-DE62-41AC-9220-BECF5BEC901C}" srcId="{2E5B6789-7EB8-45B6-BEB2-61C4300E8821}" destId="{EC2BB85D-273F-4546-A7E2-86A3B3088A12}" srcOrd="1" destOrd="0" parTransId="{19A79866-73DB-4991-AC09-BDDA964BB6B7}" sibTransId="{8633D462-0333-4B0D-8B21-D2C4CF7FEA6F}"/>
    <dgm:cxn modelId="{BBA5B016-4A17-403C-A33A-C8D241759020}" srcId="{2E5B6789-7EB8-45B6-BEB2-61C4300E8821}" destId="{DBA069C2-72A6-4A4B-A258-F9A793C0E9EC}" srcOrd="3" destOrd="0" parTransId="{A0EF49C6-7D56-4B82-BBA8-2CABAD547EB1}" sibTransId="{FC36F8F1-2742-49B3-8823-77772AA61E14}"/>
    <dgm:cxn modelId="{570D1CF4-D900-4838-A02F-CEED1FBB8F39}" type="presParOf" srcId="{CACA5037-1FD1-417B-8893-CC4EC2362E87}" destId="{BFAB0BF8-CD15-40DB-9F19-C32C51A1D3AE}" srcOrd="0" destOrd="0" presId="urn:microsoft.com/office/officeart/2005/8/layout/hProcess9"/>
    <dgm:cxn modelId="{AB5BD9FB-14BC-494F-A4D7-5D52743FEF44}" type="presParOf" srcId="{CACA5037-1FD1-417B-8893-CC4EC2362E87}" destId="{5988E2DE-B161-4E2A-B1BC-564DBF9C872C}" srcOrd="1" destOrd="0" presId="urn:microsoft.com/office/officeart/2005/8/layout/hProcess9"/>
    <dgm:cxn modelId="{16452E83-BE1D-4C93-917C-7ABBA663E1BA}" type="presParOf" srcId="{5988E2DE-B161-4E2A-B1BC-564DBF9C872C}" destId="{B84F3DFF-E672-408C-AD6A-74E8B876178A}" srcOrd="0" destOrd="0" presId="urn:microsoft.com/office/officeart/2005/8/layout/hProcess9"/>
    <dgm:cxn modelId="{386AD3EF-1EF4-486D-A9F8-4FB59501F06C}" type="presParOf" srcId="{5988E2DE-B161-4E2A-B1BC-564DBF9C872C}" destId="{3C617DE3-326C-460D-B8C1-60C4E7DE1D29}" srcOrd="1" destOrd="0" presId="urn:microsoft.com/office/officeart/2005/8/layout/hProcess9"/>
    <dgm:cxn modelId="{2EEED983-5A12-4945-A5BE-95E43ED5CBCA}" type="presParOf" srcId="{5988E2DE-B161-4E2A-B1BC-564DBF9C872C}" destId="{78379FAE-55C3-4EED-9612-6EBD9BB5CB08}" srcOrd="2" destOrd="0" presId="urn:microsoft.com/office/officeart/2005/8/layout/hProcess9"/>
    <dgm:cxn modelId="{7EABF99A-2AAE-4DE1-9837-BF5895E5B9CB}" type="presParOf" srcId="{5988E2DE-B161-4E2A-B1BC-564DBF9C872C}" destId="{34A6E3A8-B933-44F6-988F-E2F2EF04A18A}" srcOrd="3" destOrd="0" presId="urn:microsoft.com/office/officeart/2005/8/layout/hProcess9"/>
    <dgm:cxn modelId="{8D8226CB-5918-44BD-A9AA-3B6138C91992}" type="presParOf" srcId="{5988E2DE-B161-4E2A-B1BC-564DBF9C872C}" destId="{1404A9E1-75A2-4720-AD83-8EB65422BCD7}" srcOrd="4" destOrd="0" presId="urn:microsoft.com/office/officeart/2005/8/layout/hProcess9"/>
    <dgm:cxn modelId="{AC85FB17-3ED0-4863-94BC-C99B9C04C0ED}" type="presParOf" srcId="{5988E2DE-B161-4E2A-B1BC-564DBF9C872C}" destId="{51FD1200-D7F2-461B-8E95-897F88A6BE02}" srcOrd="5" destOrd="0" presId="urn:microsoft.com/office/officeart/2005/8/layout/hProcess9"/>
    <dgm:cxn modelId="{A7459FCD-582E-4814-8827-814DEC2D1408}" type="presParOf" srcId="{5988E2DE-B161-4E2A-B1BC-564DBF9C872C}" destId="{BE9A95E5-C229-428B-AC28-41945DD9346C}" srcOrd="6" destOrd="0" presId="urn:microsoft.com/office/officeart/2005/8/layout/hProcess9"/>
    <dgm:cxn modelId="{7A053663-47A6-48D8-88D2-0BD8E6A9C534}" type="presParOf" srcId="{5988E2DE-B161-4E2A-B1BC-564DBF9C872C}" destId="{DC357479-1B2D-4408-A894-3A936F0DA63D}" srcOrd="7" destOrd="0" presId="urn:microsoft.com/office/officeart/2005/8/layout/hProcess9"/>
    <dgm:cxn modelId="{115ABFED-4DAA-455E-BB1C-BDFC108744EB}" type="presParOf" srcId="{5988E2DE-B161-4E2A-B1BC-564DBF9C872C}" destId="{33AD1AE8-B3CE-4951-AD40-C7FCDD0626F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B6789-7EB8-45B6-BEB2-61C4300E882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171E874-03CB-4FB0-9587-9D2711681755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cost of </a:t>
          </a:r>
          <a:r>
            <a:rPr lang="en-PH" dirty="0" err="1" smtClean="0">
              <a:solidFill>
                <a:schemeClr val="bg1"/>
              </a:solidFill>
            </a:rPr>
            <a:t>Orchestator</a:t>
          </a:r>
          <a:r>
            <a:rPr lang="en-PH" dirty="0" smtClean="0">
              <a:solidFill>
                <a:schemeClr val="bg1"/>
              </a:solidFill>
            </a:rPr>
            <a:t> </a:t>
          </a:r>
          <a:endParaRPr lang="es-ES" dirty="0">
            <a:solidFill>
              <a:schemeClr val="bg1"/>
            </a:solidFill>
          </a:endParaRPr>
        </a:p>
      </dgm:t>
    </dgm:pt>
    <dgm:pt modelId="{C5689307-B2E4-4B79-94B6-DF762740C070}" type="parTrans" cxnId="{C5BF61C1-E30F-49B8-AE61-101D16B5EB2C}">
      <dgm:prSet/>
      <dgm:spPr/>
      <dgm:t>
        <a:bodyPr/>
        <a:lstStyle/>
        <a:p>
          <a:endParaRPr lang="es-ES"/>
        </a:p>
      </dgm:t>
    </dgm:pt>
    <dgm:pt modelId="{F5906DC9-C9DD-463F-8F2F-889A79C85B46}" type="sibTrans" cxnId="{C5BF61C1-E30F-49B8-AE61-101D16B5EB2C}">
      <dgm:prSet/>
      <dgm:spPr/>
      <dgm:t>
        <a:bodyPr/>
        <a:lstStyle/>
        <a:p>
          <a:endParaRPr lang="es-ES"/>
        </a:p>
      </dgm:t>
    </dgm:pt>
    <dgm:pt modelId="{EC2BB85D-273F-4546-A7E2-86A3B3088A12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bots</a:t>
          </a:r>
        </a:p>
        <a:p>
          <a:r>
            <a:rPr lang="en-PH" dirty="0" smtClean="0">
              <a:solidFill>
                <a:schemeClr val="bg1"/>
              </a:solidFill>
            </a:rPr>
            <a:t>(200)</a:t>
          </a:r>
          <a:endParaRPr lang="es-ES" dirty="0">
            <a:solidFill>
              <a:schemeClr val="bg1"/>
            </a:solidFill>
          </a:endParaRPr>
        </a:p>
      </dgm:t>
    </dgm:pt>
    <dgm:pt modelId="{19A79866-73DB-4991-AC09-BDDA964BB6B7}" type="parTrans" cxnId="{8BD26450-DE62-41AC-9220-BECF5BEC901C}">
      <dgm:prSet/>
      <dgm:spPr/>
      <dgm:t>
        <a:bodyPr/>
        <a:lstStyle/>
        <a:p>
          <a:endParaRPr lang="es-ES"/>
        </a:p>
      </dgm:t>
    </dgm:pt>
    <dgm:pt modelId="{8633D462-0333-4B0D-8B21-D2C4CF7FEA6F}" type="sibTrans" cxnId="{8BD26450-DE62-41AC-9220-BECF5BEC901C}">
      <dgm:prSet/>
      <dgm:spPr/>
      <dgm:t>
        <a:bodyPr/>
        <a:lstStyle/>
        <a:p>
          <a:endParaRPr lang="es-ES"/>
        </a:p>
      </dgm:t>
    </dgm:pt>
    <dgm:pt modelId="{72451E9F-2919-428B-98BD-F4667A672E38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Divide the total cost by the total bots</a:t>
          </a:r>
        </a:p>
      </dgm:t>
    </dgm:pt>
    <dgm:pt modelId="{BD74C51D-19A7-417E-9124-029978D3EB3D}" type="parTrans" cxnId="{72223A2C-9F78-4FE5-A7F2-0C5B8C023EDB}">
      <dgm:prSet/>
      <dgm:spPr/>
      <dgm:t>
        <a:bodyPr/>
        <a:lstStyle/>
        <a:p>
          <a:endParaRPr lang="es-ES"/>
        </a:p>
      </dgm:t>
    </dgm:pt>
    <dgm:pt modelId="{ED8B95AB-EFE4-40C5-A586-014926D8ADBF}" type="sibTrans" cxnId="{72223A2C-9F78-4FE5-A7F2-0C5B8C023EDB}">
      <dgm:prSet/>
      <dgm:spPr/>
      <dgm:t>
        <a:bodyPr/>
        <a:lstStyle/>
        <a:p>
          <a:endParaRPr lang="es-ES"/>
        </a:p>
      </dgm:t>
    </dgm:pt>
    <dgm:pt modelId="{F0E2BF8C-94DB-4C64-BFD6-23A008FD012C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Sum all the robots of each department</a:t>
          </a:r>
          <a:endParaRPr lang="es-ES" dirty="0">
            <a:solidFill>
              <a:schemeClr val="bg1"/>
            </a:solidFill>
          </a:endParaRPr>
        </a:p>
      </dgm:t>
    </dgm:pt>
    <dgm:pt modelId="{5EB4BCBA-6B26-4213-8BB8-2AF82C19C172}" type="parTrans" cxnId="{80DA415E-6FF0-4DA6-B0AE-8F82951F09F3}">
      <dgm:prSet/>
      <dgm:spPr/>
      <dgm:t>
        <a:bodyPr/>
        <a:lstStyle/>
        <a:p>
          <a:endParaRPr lang="es-ES"/>
        </a:p>
      </dgm:t>
    </dgm:pt>
    <dgm:pt modelId="{45C1A2A1-31F3-40A7-AD4D-C801A7925CD3}" type="sibTrans" cxnId="{80DA415E-6FF0-4DA6-B0AE-8F82951F09F3}">
      <dgm:prSet/>
      <dgm:spPr/>
      <dgm:t>
        <a:bodyPr/>
        <a:lstStyle/>
        <a:p>
          <a:endParaRPr lang="es-ES"/>
        </a:p>
      </dgm:t>
    </dgm:pt>
    <dgm:pt modelId="{BCD123C7-21F6-4EEE-8F47-7DF4A3C6B039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Invoice each department the amount due</a:t>
          </a:r>
          <a:endParaRPr lang="es-ES" dirty="0">
            <a:solidFill>
              <a:schemeClr val="bg1"/>
            </a:solidFill>
          </a:endParaRPr>
        </a:p>
      </dgm:t>
    </dgm:pt>
    <dgm:pt modelId="{DB5A4A5E-92BD-40FE-AAA8-F7C56B5B4423}" type="parTrans" cxnId="{6B28A43D-28C6-4E38-93F4-8AD16D6FB119}">
      <dgm:prSet/>
      <dgm:spPr/>
      <dgm:t>
        <a:bodyPr/>
        <a:lstStyle/>
        <a:p>
          <a:endParaRPr lang="es-ES"/>
        </a:p>
      </dgm:t>
    </dgm:pt>
    <dgm:pt modelId="{ED30F7BC-62F1-4FDD-A911-FBED01EE7A7B}" type="sibTrans" cxnId="{6B28A43D-28C6-4E38-93F4-8AD16D6FB119}">
      <dgm:prSet/>
      <dgm:spPr/>
      <dgm:t>
        <a:bodyPr/>
        <a:lstStyle/>
        <a:p>
          <a:endParaRPr lang="es-ES"/>
        </a:p>
      </dgm:t>
    </dgm:pt>
    <dgm:pt modelId="{CACA5037-1FD1-417B-8893-CC4EC2362E87}" type="pres">
      <dgm:prSet presAssocID="{2E5B6789-7EB8-45B6-BEB2-61C4300E8821}" presName="CompostProcess" presStyleCnt="0">
        <dgm:presLayoutVars>
          <dgm:dir/>
          <dgm:resizeHandles val="exact"/>
        </dgm:presLayoutVars>
      </dgm:prSet>
      <dgm:spPr/>
    </dgm:pt>
    <dgm:pt modelId="{BFAB0BF8-CD15-40DB-9F19-C32C51A1D3AE}" type="pres">
      <dgm:prSet presAssocID="{2E5B6789-7EB8-45B6-BEB2-61C4300E8821}" presName="arrow" presStyleLbl="bgShp" presStyleIdx="0" presStyleCnt="1" custLinFactNeighborY="1891"/>
      <dgm:spPr>
        <a:solidFill>
          <a:schemeClr val="tx1">
            <a:lumMod val="10000"/>
            <a:lumOff val="90000"/>
          </a:schemeClr>
        </a:solidFill>
      </dgm:spPr>
    </dgm:pt>
    <dgm:pt modelId="{5988E2DE-B161-4E2A-B1BC-564DBF9C872C}" type="pres">
      <dgm:prSet presAssocID="{2E5B6789-7EB8-45B6-BEB2-61C4300E8821}" presName="linearProcess" presStyleCnt="0"/>
      <dgm:spPr/>
    </dgm:pt>
    <dgm:pt modelId="{B84F3DFF-E672-408C-AD6A-74E8B876178A}" type="pres">
      <dgm:prSet presAssocID="{9171E874-03CB-4FB0-9587-9D2711681755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C617DE3-326C-460D-B8C1-60C4E7DE1D29}" type="pres">
      <dgm:prSet presAssocID="{F5906DC9-C9DD-463F-8F2F-889A79C85B46}" presName="sibTrans" presStyleCnt="0"/>
      <dgm:spPr/>
    </dgm:pt>
    <dgm:pt modelId="{78379FAE-55C3-4EED-9612-6EBD9BB5CB08}" type="pres">
      <dgm:prSet presAssocID="{EC2BB85D-273F-4546-A7E2-86A3B3088A12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A6E3A8-B933-44F6-988F-E2F2EF04A18A}" type="pres">
      <dgm:prSet presAssocID="{8633D462-0333-4B0D-8B21-D2C4CF7FEA6F}" presName="sibTrans" presStyleCnt="0"/>
      <dgm:spPr/>
    </dgm:pt>
    <dgm:pt modelId="{1404A9E1-75A2-4720-AD83-8EB65422BCD7}" type="pres">
      <dgm:prSet presAssocID="{72451E9F-2919-428B-98BD-F4667A672E3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FD1200-D7F2-461B-8E95-897F88A6BE02}" type="pres">
      <dgm:prSet presAssocID="{ED8B95AB-EFE4-40C5-A586-014926D8ADBF}" presName="sibTrans" presStyleCnt="0"/>
      <dgm:spPr/>
    </dgm:pt>
    <dgm:pt modelId="{33AD1AE8-B3CE-4951-AD40-C7FCDD0626FE}" type="pres">
      <dgm:prSet presAssocID="{F0E2BF8C-94DB-4C64-BFD6-23A008FD012C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7C4E69-16F1-4873-B429-D8358B07243E}" type="pres">
      <dgm:prSet presAssocID="{45C1A2A1-31F3-40A7-AD4D-C801A7925CD3}" presName="sibTrans" presStyleCnt="0"/>
      <dgm:spPr/>
    </dgm:pt>
    <dgm:pt modelId="{0D160DF4-6FD8-4A7E-9256-A524AD50B50D}" type="pres">
      <dgm:prSet presAssocID="{BCD123C7-21F6-4EEE-8F47-7DF4A3C6B03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7E981F-076F-46E8-AEA6-8E9336775D5F}" type="presOf" srcId="{EC2BB85D-273F-4546-A7E2-86A3B3088A12}" destId="{78379FAE-55C3-4EED-9612-6EBD9BB5CB08}" srcOrd="0" destOrd="0" presId="urn:microsoft.com/office/officeart/2005/8/layout/hProcess9"/>
    <dgm:cxn modelId="{80F39634-12F1-4D55-B8D2-7A3775B2B410}" type="presOf" srcId="{9171E874-03CB-4FB0-9587-9D2711681755}" destId="{B84F3DFF-E672-408C-AD6A-74E8B876178A}" srcOrd="0" destOrd="0" presId="urn:microsoft.com/office/officeart/2005/8/layout/hProcess9"/>
    <dgm:cxn modelId="{C5BF61C1-E30F-49B8-AE61-101D16B5EB2C}" srcId="{2E5B6789-7EB8-45B6-BEB2-61C4300E8821}" destId="{9171E874-03CB-4FB0-9587-9D2711681755}" srcOrd="0" destOrd="0" parTransId="{C5689307-B2E4-4B79-94B6-DF762740C070}" sibTransId="{F5906DC9-C9DD-463F-8F2F-889A79C85B46}"/>
    <dgm:cxn modelId="{205396E8-DB03-48A4-A4CB-5C8FA8D4F9B7}" type="presOf" srcId="{2E5B6789-7EB8-45B6-BEB2-61C4300E8821}" destId="{CACA5037-1FD1-417B-8893-CC4EC2362E87}" srcOrd="0" destOrd="0" presId="urn:microsoft.com/office/officeart/2005/8/layout/hProcess9"/>
    <dgm:cxn modelId="{72223A2C-9F78-4FE5-A7F2-0C5B8C023EDB}" srcId="{2E5B6789-7EB8-45B6-BEB2-61C4300E8821}" destId="{72451E9F-2919-428B-98BD-F4667A672E38}" srcOrd="2" destOrd="0" parTransId="{BD74C51D-19A7-417E-9124-029978D3EB3D}" sibTransId="{ED8B95AB-EFE4-40C5-A586-014926D8ADBF}"/>
    <dgm:cxn modelId="{F6D13B66-2F28-49E5-A78D-F91C83E096C4}" type="presOf" srcId="{72451E9F-2919-428B-98BD-F4667A672E38}" destId="{1404A9E1-75A2-4720-AD83-8EB65422BCD7}" srcOrd="0" destOrd="0" presId="urn:microsoft.com/office/officeart/2005/8/layout/hProcess9"/>
    <dgm:cxn modelId="{6B28A43D-28C6-4E38-93F4-8AD16D6FB119}" srcId="{2E5B6789-7EB8-45B6-BEB2-61C4300E8821}" destId="{BCD123C7-21F6-4EEE-8F47-7DF4A3C6B039}" srcOrd="4" destOrd="0" parTransId="{DB5A4A5E-92BD-40FE-AAA8-F7C56B5B4423}" sibTransId="{ED30F7BC-62F1-4FDD-A911-FBED01EE7A7B}"/>
    <dgm:cxn modelId="{80DA415E-6FF0-4DA6-B0AE-8F82951F09F3}" srcId="{2E5B6789-7EB8-45B6-BEB2-61C4300E8821}" destId="{F0E2BF8C-94DB-4C64-BFD6-23A008FD012C}" srcOrd="3" destOrd="0" parTransId="{5EB4BCBA-6B26-4213-8BB8-2AF82C19C172}" sibTransId="{45C1A2A1-31F3-40A7-AD4D-C801A7925CD3}"/>
    <dgm:cxn modelId="{8A9AAD2E-4E7B-4968-94EE-0463C64FE539}" type="presOf" srcId="{F0E2BF8C-94DB-4C64-BFD6-23A008FD012C}" destId="{33AD1AE8-B3CE-4951-AD40-C7FCDD0626FE}" srcOrd="0" destOrd="0" presId="urn:microsoft.com/office/officeart/2005/8/layout/hProcess9"/>
    <dgm:cxn modelId="{6F9A02B1-19FE-4A03-8C37-62B42BABECA6}" type="presOf" srcId="{BCD123C7-21F6-4EEE-8F47-7DF4A3C6B039}" destId="{0D160DF4-6FD8-4A7E-9256-A524AD50B50D}" srcOrd="0" destOrd="0" presId="urn:microsoft.com/office/officeart/2005/8/layout/hProcess9"/>
    <dgm:cxn modelId="{8BD26450-DE62-41AC-9220-BECF5BEC901C}" srcId="{2E5B6789-7EB8-45B6-BEB2-61C4300E8821}" destId="{EC2BB85D-273F-4546-A7E2-86A3B3088A12}" srcOrd="1" destOrd="0" parTransId="{19A79866-73DB-4991-AC09-BDDA964BB6B7}" sibTransId="{8633D462-0333-4B0D-8B21-D2C4CF7FEA6F}"/>
    <dgm:cxn modelId="{570D1CF4-D900-4838-A02F-CEED1FBB8F39}" type="presParOf" srcId="{CACA5037-1FD1-417B-8893-CC4EC2362E87}" destId="{BFAB0BF8-CD15-40DB-9F19-C32C51A1D3AE}" srcOrd="0" destOrd="0" presId="urn:microsoft.com/office/officeart/2005/8/layout/hProcess9"/>
    <dgm:cxn modelId="{AB5BD9FB-14BC-494F-A4D7-5D52743FEF44}" type="presParOf" srcId="{CACA5037-1FD1-417B-8893-CC4EC2362E87}" destId="{5988E2DE-B161-4E2A-B1BC-564DBF9C872C}" srcOrd="1" destOrd="0" presId="urn:microsoft.com/office/officeart/2005/8/layout/hProcess9"/>
    <dgm:cxn modelId="{16452E83-BE1D-4C93-917C-7ABBA663E1BA}" type="presParOf" srcId="{5988E2DE-B161-4E2A-B1BC-564DBF9C872C}" destId="{B84F3DFF-E672-408C-AD6A-74E8B876178A}" srcOrd="0" destOrd="0" presId="urn:microsoft.com/office/officeart/2005/8/layout/hProcess9"/>
    <dgm:cxn modelId="{386AD3EF-1EF4-486D-A9F8-4FB59501F06C}" type="presParOf" srcId="{5988E2DE-B161-4E2A-B1BC-564DBF9C872C}" destId="{3C617DE3-326C-460D-B8C1-60C4E7DE1D29}" srcOrd="1" destOrd="0" presId="urn:microsoft.com/office/officeart/2005/8/layout/hProcess9"/>
    <dgm:cxn modelId="{2EEED983-5A12-4945-A5BE-95E43ED5CBCA}" type="presParOf" srcId="{5988E2DE-B161-4E2A-B1BC-564DBF9C872C}" destId="{78379FAE-55C3-4EED-9612-6EBD9BB5CB08}" srcOrd="2" destOrd="0" presId="urn:microsoft.com/office/officeart/2005/8/layout/hProcess9"/>
    <dgm:cxn modelId="{7EABF99A-2AAE-4DE1-9837-BF5895E5B9CB}" type="presParOf" srcId="{5988E2DE-B161-4E2A-B1BC-564DBF9C872C}" destId="{34A6E3A8-B933-44F6-988F-E2F2EF04A18A}" srcOrd="3" destOrd="0" presId="urn:microsoft.com/office/officeart/2005/8/layout/hProcess9"/>
    <dgm:cxn modelId="{8D8226CB-5918-44BD-A9AA-3B6138C91992}" type="presParOf" srcId="{5988E2DE-B161-4E2A-B1BC-564DBF9C872C}" destId="{1404A9E1-75A2-4720-AD83-8EB65422BCD7}" srcOrd="4" destOrd="0" presId="urn:microsoft.com/office/officeart/2005/8/layout/hProcess9"/>
    <dgm:cxn modelId="{AC85FB17-3ED0-4863-94BC-C99B9C04C0ED}" type="presParOf" srcId="{5988E2DE-B161-4E2A-B1BC-564DBF9C872C}" destId="{51FD1200-D7F2-461B-8E95-897F88A6BE02}" srcOrd="5" destOrd="0" presId="urn:microsoft.com/office/officeart/2005/8/layout/hProcess9"/>
    <dgm:cxn modelId="{115ABFED-4DAA-455E-BB1C-BDFC108744EB}" type="presParOf" srcId="{5988E2DE-B161-4E2A-B1BC-564DBF9C872C}" destId="{33AD1AE8-B3CE-4951-AD40-C7FCDD0626FE}" srcOrd="6" destOrd="0" presId="urn:microsoft.com/office/officeart/2005/8/layout/hProcess9"/>
    <dgm:cxn modelId="{119A3CFA-E446-4A3B-BB1B-EB6E108C3ED9}" type="presParOf" srcId="{5988E2DE-B161-4E2A-B1BC-564DBF9C872C}" destId="{517C4E69-16F1-4873-B429-D8358B07243E}" srcOrd="7" destOrd="0" presId="urn:microsoft.com/office/officeart/2005/8/layout/hProcess9"/>
    <dgm:cxn modelId="{10070ABE-F773-4D68-A0BD-467D18209A23}" type="presParOf" srcId="{5988E2DE-B161-4E2A-B1BC-564DBF9C872C}" destId="{0D160DF4-6FD8-4A7E-9256-A524AD50B50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5B6789-7EB8-45B6-BEB2-61C4300E882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171E874-03CB-4FB0-9587-9D2711681755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cost of licenses </a:t>
          </a:r>
          <a:endParaRPr lang="es-ES" dirty="0">
            <a:solidFill>
              <a:schemeClr val="bg1"/>
            </a:solidFill>
          </a:endParaRPr>
        </a:p>
      </dgm:t>
    </dgm:pt>
    <dgm:pt modelId="{C5689307-B2E4-4B79-94B6-DF762740C070}" type="parTrans" cxnId="{C5BF61C1-E30F-49B8-AE61-101D16B5EB2C}">
      <dgm:prSet/>
      <dgm:spPr/>
      <dgm:t>
        <a:bodyPr/>
        <a:lstStyle/>
        <a:p>
          <a:endParaRPr lang="es-ES"/>
        </a:p>
      </dgm:t>
    </dgm:pt>
    <dgm:pt modelId="{F5906DC9-C9DD-463F-8F2F-889A79C85B46}" type="sibTrans" cxnId="{C5BF61C1-E30F-49B8-AE61-101D16B5EB2C}">
      <dgm:prSet/>
      <dgm:spPr/>
      <dgm:t>
        <a:bodyPr/>
        <a:lstStyle/>
        <a:p>
          <a:endParaRPr lang="es-ES"/>
        </a:p>
      </dgm:t>
    </dgm:pt>
    <dgm:pt modelId="{EC2BB85D-273F-4546-A7E2-86A3B3088A12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Calculate the total days of each process</a:t>
          </a:r>
          <a:endParaRPr lang="es-ES" dirty="0">
            <a:solidFill>
              <a:schemeClr val="bg1"/>
            </a:solidFill>
          </a:endParaRPr>
        </a:p>
      </dgm:t>
    </dgm:pt>
    <dgm:pt modelId="{19A79866-73DB-4991-AC09-BDDA964BB6B7}" type="parTrans" cxnId="{8BD26450-DE62-41AC-9220-BECF5BEC901C}">
      <dgm:prSet/>
      <dgm:spPr/>
      <dgm:t>
        <a:bodyPr/>
        <a:lstStyle/>
        <a:p>
          <a:endParaRPr lang="es-ES"/>
        </a:p>
      </dgm:t>
    </dgm:pt>
    <dgm:pt modelId="{8633D462-0333-4B0D-8B21-D2C4CF7FEA6F}" type="sibTrans" cxnId="{8BD26450-DE62-41AC-9220-BECF5BEC901C}">
      <dgm:prSet/>
      <dgm:spPr/>
      <dgm:t>
        <a:bodyPr/>
        <a:lstStyle/>
        <a:p>
          <a:endParaRPr lang="es-ES"/>
        </a:p>
      </dgm:t>
    </dgm:pt>
    <dgm:pt modelId="{72451E9F-2919-428B-98BD-F4667A672E38}">
      <dgm:prSet phldrT="[Texto]"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Divide the total cost by the total days</a:t>
          </a:r>
        </a:p>
      </dgm:t>
    </dgm:pt>
    <dgm:pt modelId="{BD74C51D-19A7-417E-9124-029978D3EB3D}" type="parTrans" cxnId="{72223A2C-9F78-4FE5-A7F2-0C5B8C023EDB}">
      <dgm:prSet/>
      <dgm:spPr/>
      <dgm:t>
        <a:bodyPr/>
        <a:lstStyle/>
        <a:p>
          <a:endParaRPr lang="es-ES"/>
        </a:p>
      </dgm:t>
    </dgm:pt>
    <dgm:pt modelId="{ED8B95AB-EFE4-40C5-A586-014926D8ADBF}" type="sibTrans" cxnId="{72223A2C-9F78-4FE5-A7F2-0C5B8C023EDB}">
      <dgm:prSet/>
      <dgm:spPr/>
      <dgm:t>
        <a:bodyPr/>
        <a:lstStyle/>
        <a:p>
          <a:endParaRPr lang="es-ES"/>
        </a:p>
      </dgm:t>
    </dgm:pt>
    <dgm:pt modelId="{0F4D9C8D-D130-46A4-8FB6-38BCB0924CE1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Charge each process their cost</a:t>
          </a:r>
        </a:p>
      </dgm:t>
    </dgm:pt>
    <dgm:pt modelId="{E8389B5C-1751-4C73-8A43-180227DEA3F9}" type="parTrans" cxnId="{884F65A3-2A36-41F3-83C6-B196CDD2A9D8}">
      <dgm:prSet/>
      <dgm:spPr/>
      <dgm:t>
        <a:bodyPr/>
        <a:lstStyle/>
        <a:p>
          <a:endParaRPr lang="es-ES"/>
        </a:p>
      </dgm:t>
    </dgm:pt>
    <dgm:pt modelId="{BF4677A1-CC64-450E-A49B-52CB170FBEBA}" type="sibTrans" cxnId="{884F65A3-2A36-41F3-83C6-B196CDD2A9D8}">
      <dgm:prSet/>
      <dgm:spPr/>
      <dgm:t>
        <a:bodyPr/>
        <a:lstStyle/>
        <a:p>
          <a:endParaRPr lang="es-ES"/>
        </a:p>
      </dgm:t>
    </dgm:pt>
    <dgm:pt modelId="{F0E2BF8C-94DB-4C64-BFD6-23A008FD012C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Sum all the process of each department</a:t>
          </a:r>
          <a:endParaRPr lang="es-ES" dirty="0">
            <a:solidFill>
              <a:schemeClr val="bg1"/>
            </a:solidFill>
          </a:endParaRPr>
        </a:p>
      </dgm:t>
    </dgm:pt>
    <dgm:pt modelId="{5EB4BCBA-6B26-4213-8BB8-2AF82C19C172}" type="parTrans" cxnId="{80DA415E-6FF0-4DA6-B0AE-8F82951F09F3}">
      <dgm:prSet/>
      <dgm:spPr/>
      <dgm:t>
        <a:bodyPr/>
        <a:lstStyle/>
        <a:p>
          <a:endParaRPr lang="es-ES"/>
        </a:p>
      </dgm:t>
    </dgm:pt>
    <dgm:pt modelId="{45C1A2A1-31F3-40A7-AD4D-C801A7925CD3}" type="sibTrans" cxnId="{80DA415E-6FF0-4DA6-B0AE-8F82951F09F3}">
      <dgm:prSet/>
      <dgm:spPr/>
      <dgm:t>
        <a:bodyPr/>
        <a:lstStyle/>
        <a:p>
          <a:endParaRPr lang="es-ES"/>
        </a:p>
      </dgm:t>
    </dgm:pt>
    <dgm:pt modelId="{BCD123C7-21F6-4EEE-8F47-7DF4A3C6B039}">
      <dgm:prSet/>
      <dgm:spPr>
        <a:solidFill>
          <a:srgbClr val="3675A4"/>
        </a:solidFill>
      </dgm:spPr>
      <dgm:t>
        <a:bodyPr/>
        <a:lstStyle/>
        <a:p>
          <a:r>
            <a:rPr lang="en-PH" dirty="0" smtClean="0">
              <a:solidFill>
                <a:schemeClr val="bg1"/>
              </a:solidFill>
            </a:rPr>
            <a:t>Invoice each department the amount due</a:t>
          </a:r>
          <a:endParaRPr lang="es-ES" dirty="0">
            <a:solidFill>
              <a:schemeClr val="bg1"/>
            </a:solidFill>
          </a:endParaRPr>
        </a:p>
      </dgm:t>
    </dgm:pt>
    <dgm:pt modelId="{DB5A4A5E-92BD-40FE-AAA8-F7C56B5B4423}" type="parTrans" cxnId="{6B28A43D-28C6-4E38-93F4-8AD16D6FB119}">
      <dgm:prSet/>
      <dgm:spPr/>
      <dgm:t>
        <a:bodyPr/>
        <a:lstStyle/>
        <a:p>
          <a:endParaRPr lang="es-ES"/>
        </a:p>
      </dgm:t>
    </dgm:pt>
    <dgm:pt modelId="{ED30F7BC-62F1-4FDD-A911-FBED01EE7A7B}" type="sibTrans" cxnId="{6B28A43D-28C6-4E38-93F4-8AD16D6FB119}">
      <dgm:prSet/>
      <dgm:spPr/>
      <dgm:t>
        <a:bodyPr/>
        <a:lstStyle/>
        <a:p>
          <a:endParaRPr lang="es-ES"/>
        </a:p>
      </dgm:t>
    </dgm:pt>
    <dgm:pt modelId="{CACA5037-1FD1-417B-8893-CC4EC2362E87}" type="pres">
      <dgm:prSet presAssocID="{2E5B6789-7EB8-45B6-BEB2-61C4300E8821}" presName="CompostProcess" presStyleCnt="0">
        <dgm:presLayoutVars>
          <dgm:dir/>
          <dgm:resizeHandles val="exact"/>
        </dgm:presLayoutVars>
      </dgm:prSet>
      <dgm:spPr/>
    </dgm:pt>
    <dgm:pt modelId="{BFAB0BF8-CD15-40DB-9F19-C32C51A1D3AE}" type="pres">
      <dgm:prSet presAssocID="{2E5B6789-7EB8-45B6-BEB2-61C4300E8821}" presName="arrow" presStyleLbl="bgShp" presStyleIdx="0" presStyleCnt="1" custLinFactNeighborY="1891"/>
      <dgm:spPr>
        <a:solidFill>
          <a:schemeClr val="tx1">
            <a:lumMod val="10000"/>
            <a:lumOff val="90000"/>
          </a:schemeClr>
        </a:solidFill>
      </dgm:spPr>
    </dgm:pt>
    <dgm:pt modelId="{5988E2DE-B161-4E2A-B1BC-564DBF9C872C}" type="pres">
      <dgm:prSet presAssocID="{2E5B6789-7EB8-45B6-BEB2-61C4300E8821}" presName="linearProcess" presStyleCnt="0"/>
      <dgm:spPr/>
    </dgm:pt>
    <dgm:pt modelId="{B84F3DFF-E672-408C-AD6A-74E8B876178A}" type="pres">
      <dgm:prSet presAssocID="{9171E874-03CB-4FB0-9587-9D2711681755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C617DE3-326C-460D-B8C1-60C4E7DE1D29}" type="pres">
      <dgm:prSet presAssocID="{F5906DC9-C9DD-463F-8F2F-889A79C85B46}" presName="sibTrans" presStyleCnt="0"/>
      <dgm:spPr/>
    </dgm:pt>
    <dgm:pt modelId="{78379FAE-55C3-4EED-9612-6EBD9BB5CB08}" type="pres">
      <dgm:prSet presAssocID="{EC2BB85D-273F-4546-A7E2-86A3B3088A12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A6E3A8-B933-44F6-988F-E2F2EF04A18A}" type="pres">
      <dgm:prSet presAssocID="{8633D462-0333-4B0D-8B21-D2C4CF7FEA6F}" presName="sibTrans" presStyleCnt="0"/>
      <dgm:spPr/>
    </dgm:pt>
    <dgm:pt modelId="{1404A9E1-75A2-4720-AD83-8EB65422BCD7}" type="pres">
      <dgm:prSet presAssocID="{72451E9F-2919-428B-98BD-F4667A672E38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FD1200-D7F2-461B-8E95-897F88A6BE02}" type="pres">
      <dgm:prSet presAssocID="{ED8B95AB-EFE4-40C5-A586-014926D8ADBF}" presName="sibTrans" presStyleCnt="0"/>
      <dgm:spPr/>
    </dgm:pt>
    <dgm:pt modelId="{C91D36E5-14E9-4107-AF35-C653F7BB69F0}" type="pres">
      <dgm:prSet presAssocID="{0F4D9C8D-D130-46A4-8FB6-38BCB0924CE1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71E2A2-9AEA-48E9-8BD1-35FFC1285B51}" type="pres">
      <dgm:prSet presAssocID="{BF4677A1-CC64-450E-A49B-52CB170FBEBA}" presName="sibTrans" presStyleCnt="0"/>
      <dgm:spPr/>
    </dgm:pt>
    <dgm:pt modelId="{33AD1AE8-B3CE-4951-AD40-C7FCDD0626FE}" type="pres">
      <dgm:prSet presAssocID="{F0E2BF8C-94DB-4C64-BFD6-23A008FD012C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7C4E69-16F1-4873-B429-D8358B07243E}" type="pres">
      <dgm:prSet presAssocID="{45C1A2A1-31F3-40A7-AD4D-C801A7925CD3}" presName="sibTrans" presStyleCnt="0"/>
      <dgm:spPr/>
    </dgm:pt>
    <dgm:pt modelId="{0D160DF4-6FD8-4A7E-9256-A524AD50B50D}" type="pres">
      <dgm:prSet presAssocID="{BCD123C7-21F6-4EEE-8F47-7DF4A3C6B039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7E981F-076F-46E8-AEA6-8E9336775D5F}" type="presOf" srcId="{EC2BB85D-273F-4546-A7E2-86A3B3088A12}" destId="{78379FAE-55C3-4EED-9612-6EBD9BB5CB08}" srcOrd="0" destOrd="0" presId="urn:microsoft.com/office/officeart/2005/8/layout/hProcess9"/>
    <dgm:cxn modelId="{80F39634-12F1-4D55-B8D2-7A3775B2B410}" type="presOf" srcId="{9171E874-03CB-4FB0-9587-9D2711681755}" destId="{B84F3DFF-E672-408C-AD6A-74E8B876178A}" srcOrd="0" destOrd="0" presId="urn:microsoft.com/office/officeart/2005/8/layout/hProcess9"/>
    <dgm:cxn modelId="{C5BF61C1-E30F-49B8-AE61-101D16B5EB2C}" srcId="{2E5B6789-7EB8-45B6-BEB2-61C4300E8821}" destId="{9171E874-03CB-4FB0-9587-9D2711681755}" srcOrd="0" destOrd="0" parTransId="{C5689307-B2E4-4B79-94B6-DF762740C070}" sibTransId="{F5906DC9-C9DD-463F-8F2F-889A79C85B46}"/>
    <dgm:cxn modelId="{884F65A3-2A36-41F3-83C6-B196CDD2A9D8}" srcId="{2E5B6789-7EB8-45B6-BEB2-61C4300E8821}" destId="{0F4D9C8D-D130-46A4-8FB6-38BCB0924CE1}" srcOrd="3" destOrd="0" parTransId="{E8389B5C-1751-4C73-8A43-180227DEA3F9}" sibTransId="{BF4677A1-CC64-450E-A49B-52CB170FBEBA}"/>
    <dgm:cxn modelId="{205396E8-DB03-48A4-A4CB-5C8FA8D4F9B7}" type="presOf" srcId="{2E5B6789-7EB8-45B6-BEB2-61C4300E8821}" destId="{CACA5037-1FD1-417B-8893-CC4EC2362E87}" srcOrd="0" destOrd="0" presId="urn:microsoft.com/office/officeart/2005/8/layout/hProcess9"/>
    <dgm:cxn modelId="{72223A2C-9F78-4FE5-A7F2-0C5B8C023EDB}" srcId="{2E5B6789-7EB8-45B6-BEB2-61C4300E8821}" destId="{72451E9F-2919-428B-98BD-F4667A672E38}" srcOrd="2" destOrd="0" parTransId="{BD74C51D-19A7-417E-9124-029978D3EB3D}" sibTransId="{ED8B95AB-EFE4-40C5-A586-014926D8ADBF}"/>
    <dgm:cxn modelId="{F6D13B66-2F28-49E5-A78D-F91C83E096C4}" type="presOf" srcId="{72451E9F-2919-428B-98BD-F4667A672E38}" destId="{1404A9E1-75A2-4720-AD83-8EB65422BCD7}" srcOrd="0" destOrd="0" presId="urn:microsoft.com/office/officeart/2005/8/layout/hProcess9"/>
    <dgm:cxn modelId="{6B28A43D-28C6-4E38-93F4-8AD16D6FB119}" srcId="{2E5B6789-7EB8-45B6-BEB2-61C4300E8821}" destId="{BCD123C7-21F6-4EEE-8F47-7DF4A3C6B039}" srcOrd="5" destOrd="0" parTransId="{DB5A4A5E-92BD-40FE-AAA8-F7C56B5B4423}" sibTransId="{ED30F7BC-62F1-4FDD-A911-FBED01EE7A7B}"/>
    <dgm:cxn modelId="{80DA415E-6FF0-4DA6-B0AE-8F82951F09F3}" srcId="{2E5B6789-7EB8-45B6-BEB2-61C4300E8821}" destId="{F0E2BF8C-94DB-4C64-BFD6-23A008FD012C}" srcOrd="4" destOrd="0" parTransId="{5EB4BCBA-6B26-4213-8BB8-2AF82C19C172}" sibTransId="{45C1A2A1-31F3-40A7-AD4D-C801A7925CD3}"/>
    <dgm:cxn modelId="{8A9AAD2E-4E7B-4968-94EE-0463C64FE539}" type="presOf" srcId="{F0E2BF8C-94DB-4C64-BFD6-23A008FD012C}" destId="{33AD1AE8-B3CE-4951-AD40-C7FCDD0626FE}" srcOrd="0" destOrd="0" presId="urn:microsoft.com/office/officeart/2005/8/layout/hProcess9"/>
    <dgm:cxn modelId="{6F9A02B1-19FE-4A03-8C37-62B42BABECA6}" type="presOf" srcId="{BCD123C7-21F6-4EEE-8F47-7DF4A3C6B039}" destId="{0D160DF4-6FD8-4A7E-9256-A524AD50B50D}" srcOrd="0" destOrd="0" presId="urn:microsoft.com/office/officeart/2005/8/layout/hProcess9"/>
    <dgm:cxn modelId="{8BD26450-DE62-41AC-9220-BECF5BEC901C}" srcId="{2E5B6789-7EB8-45B6-BEB2-61C4300E8821}" destId="{EC2BB85D-273F-4546-A7E2-86A3B3088A12}" srcOrd="1" destOrd="0" parTransId="{19A79866-73DB-4991-AC09-BDDA964BB6B7}" sibTransId="{8633D462-0333-4B0D-8B21-D2C4CF7FEA6F}"/>
    <dgm:cxn modelId="{65531C63-1E48-4382-A3A6-F4CD72F0A46D}" type="presOf" srcId="{0F4D9C8D-D130-46A4-8FB6-38BCB0924CE1}" destId="{C91D36E5-14E9-4107-AF35-C653F7BB69F0}" srcOrd="0" destOrd="0" presId="urn:microsoft.com/office/officeart/2005/8/layout/hProcess9"/>
    <dgm:cxn modelId="{570D1CF4-D900-4838-A02F-CEED1FBB8F39}" type="presParOf" srcId="{CACA5037-1FD1-417B-8893-CC4EC2362E87}" destId="{BFAB0BF8-CD15-40DB-9F19-C32C51A1D3AE}" srcOrd="0" destOrd="0" presId="urn:microsoft.com/office/officeart/2005/8/layout/hProcess9"/>
    <dgm:cxn modelId="{AB5BD9FB-14BC-494F-A4D7-5D52743FEF44}" type="presParOf" srcId="{CACA5037-1FD1-417B-8893-CC4EC2362E87}" destId="{5988E2DE-B161-4E2A-B1BC-564DBF9C872C}" srcOrd="1" destOrd="0" presId="urn:microsoft.com/office/officeart/2005/8/layout/hProcess9"/>
    <dgm:cxn modelId="{16452E83-BE1D-4C93-917C-7ABBA663E1BA}" type="presParOf" srcId="{5988E2DE-B161-4E2A-B1BC-564DBF9C872C}" destId="{B84F3DFF-E672-408C-AD6A-74E8B876178A}" srcOrd="0" destOrd="0" presId="urn:microsoft.com/office/officeart/2005/8/layout/hProcess9"/>
    <dgm:cxn modelId="{386AD3EF-1EF4-486D-A9F8-4FB59501F06C}" type="presParOf" srcId="{5988E2DE-B161-4E2A-B1BC-564DBF9C872C}" destId="{3C617DE3-326C-460D-B8C1-60C4E7DE1D29}" srcOrd="1" destOrd="0" presId="urn:microsoft.com/office/officeart/2005/8/layout/hProcess9"/>
    <dgm:cxn modelId="{2EEED983-5A12-4945-A5BE-95E43ED5CBCA}" type="presParOf" srcId="{5988E2DE-B161-4E2A-B1BC-564DBF9C872C}" destId="{78379FAE-55C3-4EED-9612-6EBD9BB5CB08}" srcOrd="2" destOrd="0" presId="urn:microsoft.com/office/officeart/2005/8/layout/hProcess9"/>
    <dgm:cxn modelId="{7EABF99A-2AAE-4DE1-9837-BF5895E5B9CB}" type="presParOf" srcId="{5988E2DE-B161-4E2A-B1BC-564DBF9C872C}" destId="{34A6E3A8-B933-44F6-988F-E2F2EF04A18A}" srcOrd="3" destOrd="0" presId="urn:microsoft.com/office/officeart/2005/8/layout/hProcess9"/>
    <dgm:cxn modelId="{8D8226CB-5918-44BD-A9AA-3B6138C91992}" type="presParOf" srcId="{5988E2DE-B161-4E2A-B1BC-564DBF9C872C}" destId="{1404A9E1-75A2-4720-AD83-8EB65422BCD7}" srcOrd="4" destOrd="0" presId="urn:microsoft.com/office/officeart/2005/8/layout/hProcess9"/>
    <dgm:cxn modelId="{AC85FB17-3ED0-4863-94BC-C99B9C04C0ED}" type="presParOf" srcId="{5988E2DE-B161-4E2A-B1BC-564DBF9C872C}" destId="{51FD1200-D7F2-461B-8E95-897F88A6BE02}" srcOrd="5" destOrd="0" presId="urn:microsoft.com/office/officeart/2005/8/layout/hProcess9"/>
    <dgm:cxn modelId="{8747CB0B-4AD9-442B-8FDB-48A9BC730192}" type="presParOf" srcId="{5988E2DE-B161-4E2A-B1BC-564DBF9C872C}" destId="{C91D36E5-14E9-4107-AF35-C653F7BB69F0}" srcOrd="6" destOrd="0" presId="urn:microsoft.com/office/officeart/2005/8/layout/hProcess9"/>
    <dgm:cxn modelId="{C9ED5552-87DB-490B-95BF-753C5702A18C}" type="presParOf" srcId="{5988E2DE-B161-4E2A-B1BC-564DBF9C872C}" destId="{AE71E2A2-9AEA-48E9-8BD1-35FFC1285B51}" srcOrd="7" destOrd="0" presId="urn:microsoft.com/office/officeart/2005/8/layout/hProcess9"/>
    <dgm:cxn modelId="{115ABFED-4DAA-455E-BB1C-BDFC108744EB}" type="presParOf" srcId="{5988E2DE-B161-4E2A-B1BC-564DBF9C872C}" destId="{33AD1AE8-B3CE-4951-AD40-C7FCDD0626FE}" srcOrd="8" destOrd="0" presId="urn:microsoft.com/office/officeart/2005/8/layout/hProcess9"/>
    <dgm:cxn modelId="{119A3CFA-E446-4A3B-BB1B-EB6E108C3ED9}" type="presParOf" srcId="{5988E2DE-B161-4E2A-B1BC-564DBF9C872C}" destId="{517C4E69-16F1-4873-B429-D8358B07243E}" srcOrd="9" destOrd="0" presId="urn:microsoft.com/office/officeart/2005/8/layout/hProcess9"/>
    <dgm:cxn modelId="{10070ABE-F773-4D68-A0BD-467D18209A23}" type="presParOf" srcId="{5988E2DE-B161-4E2A-B1BC-564DBF9C872C}" destId="{0D160DF4-6FD8-4A7E-9256-A524AD50B50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541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d479e855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d479e855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948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1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7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5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651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18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5898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8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20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45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199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21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4845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22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696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23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08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24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161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25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328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26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9223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27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1440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28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379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29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113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30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528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355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ClrTx/>
              <a:buFontTx/>
              <a:buNone/>
              <a:defRPr/>
            </a:pPr>
            <a:fld id="{DB1E5408-B09E-4C66-95FF-F583AAE120E5}" type="slidenum">
              <a:rPr lang="en-US" sz="1200" kern="1200" smtClean="0">
                <a:solidFill>
                  <a:prstClr val="black"/>
                </a:solidFill>
                <a:latin typeface="Calibri" panose="020F0502020204030204"/>
                <a:ea typeface="+mn-ea"/>
              </a:rPr>
              <a:pPr algn="r">
                <a:buClrTx/>
                <a:buFontTx/>
                <a:buNone/>
                <a:defRPr/>
              </a:pPr>
              <a:t>31</a:t>
            </a:fld>
            <a:endParaRPr lang="en-US" sz="1200" kern="12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4861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859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693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728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506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91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230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046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559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4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f4bb7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f4bb7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8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85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611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88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479e85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479e85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905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99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11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479e855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479e855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76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386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61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f4bb7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f4bb7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62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195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07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168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a24c2a2d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1a24c2a2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44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7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2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2957-80E3-43DF-A54A-37B93A4B0133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6157-155E-4435-B4A0-30EA0DD88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45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276BE576-688E-4E2C-A55A-47FA5348F8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276BE576-688E-4E2C-A55A-47FA5348F8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429509" y="293910"/>
            <a:ext cx="8255871" cy="461635"/>
          </a:xfrm>
        </p:spPr>
        <p:txBody>
          <a:bodyPr>
            <a:sp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en-GB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744512FD-CD3A-4920-BCF5-466BCDF2E224}"/>
              </a:ext>
            </a:extLst>
          </p:cNvPr>
          <p:cNvSpPr>
            <a:spLocks/>
          </p:cNvSpPr>
          <p:nvPr userDrawn="1"/>
        </p:nvSpPr>
        <p:spPr bwMode="auto">
          <a:xfrm>
            <a:off x="4520358" y="4760352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30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522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581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25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63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000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790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461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149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492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69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805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2193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89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26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78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21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88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4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055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2957-80E3-43DF-A54A-37B93A4B0133}" type="datetimeFigureOut">
              <a:rPr lang="en-US" smtClean="0"/>
              <a:pPr/>
              <a:t>12/19/2019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C6157-155E-4435-B4A0-30EA0DD8852B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742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328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276BE576-688E-4E2C-A55A-47FA5348F8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429509" y="293910"/>
            <a:ext cx="8255871" cy="461635"/>
          </a:xfrm>
        </p:spPr>
        <p:txBody>
          <a:bodyPr>
            <a:spAutoFit/>
          </a:bodyPr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8246609" y="38875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71513"/>
            <a:endParaRPr lang="en-GB" sz="600" dirty="0">
              <a:solidFill>
                <a:srgbClr val="808080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744512FD-CD3A-4920-BCF5-466BCDF2E224}"/>
              </a:ext>
            </a:extLst>
          </p:cNvPr>
          <p:cNvSpPr>
            <a:spLocks/>
          </p:cNvSpPr>
          <p:nvPr userDrawn="1"/>
        </p:nvSpPr>
        <p:spPr bwMode="auto">
          <a:xfrm>
            <a:off x="4520358" y="4760352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smtClean="0"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dirty="0"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39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6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9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343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719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5904" y="1622694"/>
            <a:ext cx="43926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b="1" dirty="0">
                <a:solidFill>
                  <a:srgbClr val="FFFFFF"/>
                </a:solidFill>
              </a:rPr>
              <a:t>Governance </a:t>
            </a:r>
            <a:r>
              <a:rPr lang="it-IT" sz="2800" b="1" dirty="0" smtClean="0">
                <a:solidFill>
                  <a:srgbClr val="FFFFFF"/>
                </a:solidFill>
              </a:rPr>
              <a:t>Model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845815" y="2801770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b="1" dirty="0">
                <a:solidFill>
                  <a:srgbClr val="FFFFFF"/>
                </a:solidFill>
              </a:rPr>
              <a:t>Globe RPA – CoE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Process Definition &amp; Business Case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55005" y="229394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Analysis and definition of the process should be done after the Initial Business Case Approval;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 should consist of an exhaustive analysis in order: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1. Identification of all the risks;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2. Get a complete view of the scope of the process and the Automatable parts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 Formulate the detailed Business Case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4. Define the relevant Management Information (MI)</a:t>
            </a: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2" y="2055686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3;p29"/>
          <p:cNvGrpSpPr/>
          <p:nvPr/>
        </p:nvGrpSpPr>
        <p:grpSpPr>
          <a:xfrm flipH="1">
            <a:off x="1868578" y="3160482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21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2" y="2840477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Process Definition Document (PDD)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56830" y="2537880"/>
            <a:ext cx="6301259" cy="7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Most important document for the Analysis and Definition Phase of the RPA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Provides the basis on which decisions are made and automation is developed;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 captures all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 and operational requirements as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 of the current operating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manual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Helps in designing how the process can be automated. </a:t>
            </a:r>
          </a:p>
        </p:txBody>
      </p:sp>
      <p:grpSp>
        <p:nvGrpSpPr>
          <p:cNvPr id="35" name="Google Shape;209;p29"/>
          <p:cNvGrpSpPr/>
          <p:nvPr/>
        </p:nvGrpSpPr>
        <p:grpSpPr>
          <a:xfrm>
            <a:off x="2623816" y="704913"/>
            <a:ext cx="581670" cy="568737"/>
            <a:chOff x="2062163" y="1647825"/>
            <a:chExt cx="4859337" cy="4573588"/>
          </a:xfrm>
          <a:solidFill>
            <a:srgbClr val="408F7C"/>
          </a:solidFill>
        </p:grpSpPr>
        <p:sp>
          <p:nvSpPr>
            <p:cNvPr id="36" name="Google Shape;210;p29"/>
            <p:cNvSpPr/>
            <p:nvPr/>
          </p:nvSpPr>
          <p:spPr>
            <a:xfrm>
              <a:off x="3752850" y="5740400"/>
              <a:ext cx="1477962" cy="481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40" y="0"/>
                  </a:moveTo>
                  <a:lnTo>
                    <a:pt x="100859" y="0"/>
                  </a:lnTo>
                  <a:lnTo>
                    <a:pt x="103372" y="50016"/>
                  </a:lnTo>
                  <a:lnTo>
                    <a:pt x="103501" y="51004"/>
                  </a:lnTo>
                  <a:lnTo>
                    <a:pt x="103630" y="53574"/>
                  </a:lnTo>
                  <a:lnTo>
                    <a:pt x="104017" y="57924"/>
                  </a:lnTo>
                  <a:lnTo>
                    <a:pt x="104597" y="63459"/>
                  </a:lnTo>
                  <a:lnTo>
                    <a:pt x="105563" y="69390"/>
                  </a:lnTo>
                  <a:lnTo>
                    <a:pt x="106852" y="75914"/>
                  </a:lnTo>
                  <a:lnTo>
                    <a:pt x="108657" y="82042"/>
                  </a:lnTo>
                  <a:lnTo>
                    <a:pt x="111041" y="88171"/>
                  </a:lnTo>
                  <a:lnTo>
                    <a:pt x="112975" y="92718"/>
                  </a:lnTo>
                  <a:lnTo>
                    <a:pt x="114908" y="97067"/>
                  </a:lnTo>
                  <a:lnTo>
                    <a:pt x="116519" y="101416"/>
                  </a:lnTo>
                  <a:lnTo>
                    <a:pt x="117873" y="104975"/>
                  </a:lnTo>
                  <a:lnTo>
                    <a:pt x="118968" y="108731"/>
                  </a:lnTo>
                  <a:lnTo>
                    <a:pt x="119677" y="111499"/>
                  </a:lnTo>
                  <a:lnTo>
                    <a:pt x="119999" y="114069"/>
                  </a:lnTo>
                  <a:lnTo>
                    <a:pt x="119806" y="116243"/>
                  </a:lnTo>
                  <a:lnTo>
                    <a:pt x="119033" y="118220"/>
                  </a:lnTo>
                  <a:lnTo>
                    <a:pt x="117873" y="118813"/>
                  </a:lnTo>
                  <a:lnTo>
                    <a:pt x="116455" y="119209"/>
                  </a:lnTo>
                  <a:lnTo>
                    <a:pt x="114264" y="119604"/>
                  </a:lnTo>
                  <a:lnTo>
                    <a:pt x="111428" y="119604"/>
                  </a:lnTo>
                  <a:lnTo>
                    <a:pt x="108077" y="119999"/>
                  </a:lnTo>
                  <a:lnTo>
                    <a:pt x="104146" y="119999"/>
                  </a:lnTo>
                  <a:lnTo>
                    <a:pt x="99828" y="119999"/>
                  </a:lnTo>
                  <a:lnTo>
                    <a:pt x="95381" y="119999"/>
                  </a:lnTo>
                  <a:lnTo>
                    <a:pt x="90741" y="119999"/>
                  </a:lnTo>
                  <a:lnTo>
                    <a:pt x="85972" y="119999"/>
                  </a:lnTo>
                  <a:lnTo>
                    <a:pt x="81267" y="119604"/>
                  </a:lnTo>
                  <a:lnTo>
                    <a:pt x="76885" y="119604"/>
                  </a:lnTo>
                  <a:lnTo>
                    <a:pt x="72696" y="119604"/>
                  </a:lnTo>
                  <a:lnTo>
                    <a:pt x="68958" y="119209"/>
                  </a:lnTo>
                  <a:lnTo>
                    <a:pt x="65606" y="119209"/>
                  </a:lnTo>
                  <a:lnTo>
                    <a:pt x="62964" y="119209"/>
                  </a:lnTo>
                  <a:lnTo>
                    <a:pt x="61095" y="118813"/>
                  </a:lnTo>
                  <a:lnTo>
                    <a:pt x="59999" y="118813"/>
                  </a:lnTo>
                  <a:lnTo>
                    <a:pt x="58904" y="118813"/>
                  </a:lnTo>
                  <a:lnTo>
                    <a:pt x="57035" y="119209"/>
                  </a:lnTo>
                  <a:lnTo>
                    <a:pt x="54393" y="119209"/>
                  </a:lnTo>
                  <a:lnTo>
                    <a:pt x="51041" y="119209"/>
                  </a:lnTo>
                  <a:lnTo>
                    <a:pt x="47303" y="119604"/>
                  </a:lnTo>
                  <a:lnTo>
                    <a:pt x="43114" y="119604"/>
                  </a:lnTo>
                  <a:lnTo>
                    <a:pt x="38732" y="119604"/>
                  </a:lnTo>
                  <a:lnTo>
                    <a:pt x="34027" y="119999"/>
                  </a:lnTo>
                  <a:lnTo>
                    <a:pt x="29258" y="119999"/>
                  </a:lnTo>
                  <a:lnTo>
                    <a:pt x="24618" y="119999"/>
                  </a:lnTo>
                  <a:lnTo>
                    <a:pt x="20042" y="119999"/>
                  </a:lnTo>
                  <a:lnTo>
                    <a:pt x="15853" y="119999"/>
                  </a:lnTo>
                  <a:lnTo>
                    <a:pt x="11922" y="119999"/>
                  </a:lnTo>
                  <a:lnTo>
                    <a:pt x="8442" y="119604"/>
                  </a:lnTo>
                  <a:lnTo>
                    <a:pt x="5735" y="119604"/>
                  </a:lnTo>
                  <a:lnTo>
                    <a:pt x="3544" y="119209"/>
                  </a:lnTo>
                  <a:lnTo>
                    <a:pt x="2126" y="118813"/>
                  </a:lnTo>
                  <a:lnTo>
                    <a:pt x="837" y="118220"/>
                  </a:lnTo>
                  <a:lnTo>
                    <a:pt x="128" y="116243"/>
                  </a:lnTo>
                  <a:lnTo>
                    <a:pt x="0" y="114069"/>
                  </a:lnTo>
                  <a:lnTo>
                    <a:pt x="193" y="111499"/>
                  </a:lnTo>
                  <a:lnTo>
                    <a:pt x="1031" y="108731"/>
                  </a:lnTo>
                  <a:lnTo>
                    <a:pt x="2126" y="104975"/>
                  </a:lnTo>
                  <a:lnTo>
                    <a:pt x="3480" y="101416"/>
                  </a:lnTo>
                  <a:lnTo>
                    <a:pt x="5091" y="97067"/>
                  </a:lnTo>
                  <a:lnTo>
                    <a:pt x="7024" y="92718"/>
                  </a:lnTo>
                  <a:lnTo>
                    <a:pt x="8958" y="88171"/>
                  </a:lnTo>
                  <a:lnTo>
                    <a:pt x="11342" y="82042"/>
                  </a:lnTo>
                  <a:lnTo>
                    <a:pt x="13018" y="75914"/>
                  </a:lnTo>
                  <a:lnTo>
                    <a:pt x="14436" y="69390"/>
                  </a:lnTo>
                  <a:lnTo>
                    <a:pt x="15402" y="63459"/>
                  </a:lnTo>
                  <a:lnTo>
                    <a:pt x="15982" y="57924"/>
                  </a:lnTo>
                  <a:lnTo>
                    <a:pt x="16369" y="53574"/>
                  </a:lnTo>
                  <a:lnTo>
                    <a:pt x="16498" y="51004"/>
                  </a:lnTo>
                  <a:lnTo>
                    <a:pt x="16627" y="50016"/>
                  </a:lnTo>
                  <a:lnTo>
                    <a:pt x="19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11;p29"/>
            <p:cNvSpPr/>
            <p:nvPr/>
          </p:nvSpPr>
          <p:spPr>
            <a:xfrm>
              <a:off x="3294063" y="3997325"/>
              <a:ext cx="1036637" cy="5508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9754" y="0"/>
                  </a:moveTo>
                  <a:lnTo>
                    <a:pt x="84165" y="1037"/>
                  </a:lnTo>
                  <a:lnTo>
                    <a:pt x="88483" y="2939"/>
                  </a:lnTo>
                  <a:lnTo>
                    <a:pt x="92526" y="5533"/>
                  </a:lnTo>
                  <a:lnTo>
                    <a:pt x="96753" y="8645"/>
                  </a:lnTo>
                  <a:lnTo>
                    <a:pt x="100704" y="12795"/>
                  </a:lnTo>
                  <a:lnTo>
                    <a:pt x="104471" y="17291"/>
                  </a:lnTo>
                  <a:lnTo>
                    <a:pt x="107871" y="22305"/>
                  </a:lnTo>
                  <a:lnTo>
                    <a:pt x="111087" y="27838"/>
                  </a:lnTo>
                  <a:lnTo>
                    <a:pt x="113843" y="33890"/>
                  </a:lnTo>
                  <a:lnTo>
                    <a:pt x="116049" y="39942"/>
                  </a:lnTo>
                  <a:lnTo>
                    <a:pt x="117978" y="46340"/>
                  </a:lnTo>
                  <a:lnTo>
                    <a:pt x="119264" y="52737"/>
                  </a:lnTo>
                  <a:lnTo>
                    <a:pt x="119999" y="59308"/>
                  </a:lnTo>
                  <a:lnTo>
                    <a:pt x="119999" y="65706"/>
                  </a:lnTo>
                  <a:lnTo>
                    <a:pt x="119264" y="72103"/>
                  </a:lnTo>
                  <a:lnTo>
                    <a:pt x="117794" y="78155"/>
                  </a:lnTo>
                  <a:lnTo>
                    <a:pt x="115589" y="84207"/>
                  </a:lnTo>
                  <a:lnTo>
                    <a:pt x="112281" y="89567"/>
                  </a:lnTo>
                  <a:lnTo>
                    <a:pt x="108238" y="94755"/>
                  </a:lnTo>
                  <a:lnTo>
                    <a:pt x="103277" y="99596"/>
                  </a:lnTo>
                  <a:lnTo>
                    <a:pt x="96661" y="103919"/>
                  </a:lnTo>
                  <a:lnTo>
                    <a:pt x="89770" y="108069"/>
                  </a:lnTo>
                  <a:lnTo>
                    <a:pt x="82787" y="111354"/>
                  </a:lnTo>
                  <a:lnTo>
                    <a:pt x="75803" y="114121"/>
                  </a:lnTo>
                  <a:lnTo>
                    <a:pt x="68820" y="116023"/>
                  </a:lnTo>
                  <a:lnTo>
                    <a:pt x="61837" y="117752"/>
                  </a:lnTo>
                  <a:lnTo>
                    <a:pt x="54854" y="118962"/>
                  </a:lnTo>
                  <a:lnTo>
                    <a:pt x="48238" y="119654"/>
                  </a:lnTo>
                  <a:lnTo>
                    <a:pt x="41715" y="120000"/>
                  </a:lnTo>
                  <a:lnTo>
                    <a:pt x="35467" y="120000"/>
                  </a:lnTo>
                  <a:lnTo>
                    <a:pt x="29494" y="119654"/>
                  </a:lnTo>
                  <a:lnTo>
                    <a:pt x="23981" y="118962"/>
                  </a:lnTo>
                  <a:lnTo>
                    <a:pt x="18928" y="118097"/>
                  </a:lnTo>
                  <a:lnTo>
                    <a:pt x="14333" y="117060"/>
                  </a:lnTo>
                  <a:lnTo>
                    <a:pt x="10199" y="116023"/>
                  </a:lnTo>
                  <a:lnTo>
                    <a:pt x="6799" y="114812"/>
                  </a:lnTo>
                  <a:lnTo>
                    <a:pt x="3859" y="113602"/>
                  </a:lnTo>
                  <a:lnTo>
                    <a:pt x="1837" y="112219"/>
                  </a:lnTo>
                  <a:lnTo>
                    <a:pt x="459" y="111008"/>
                  </a:lnTo>
                  <a:lnTo>
                    <a:pt x="0" y="109971"/>
                  </a:lnTo>
                  <a:lnTo>
                    <a:pt x="275" y="109106"/>
                  </a:lnTo>
                  <a:lnTo>
                    <a:pt x="1653" y="108414"/>
                  </a:lnTo>
                  <a:lnTo>
                    <a:pt x="3859" y="107896"/>
                  </a:lnTo>
                  <a:lnTo>
                    <a:pt x="7350" y="107896"/>
                  </a:lnTo>
                  <a:lnTo>
                    <a:pt x="13966" y="107550"/>
                  </a:lnTo>
                  <a:lnTo>
                    <a:pt x="19938" y="106512"/>
                  </a:lnTo>
                  <a:lnTo>
                    <a:pt x="24900" y="104956"/>
                  </a:lnTo>
                  <a:lnTo>
                    <a:pt x="29310" y="102708"/>
                  </a:lnTo>
                  <a:lnTo>
                    <a:pt x="33078" y="99596"/>
                  </a:lnTo>
                  <a:lnTo>
                    <a:pt x="36294" y="95446"/>
                  </a:lnTo>
                  <a:lnTo>
                    <a:pt x="39142" y="90259"/>
                  </a:lnTo>
                  <a:lnTo>
                    <a:pt x="41531" y="84207"/>
                  </a:lnTo>
                  <a:lnTo>
                    <a:pt x="43920" y="76945"/>
                  </a:lnTo>
                  <a:lnTo>
                    <a:pt x="46033" y="68645"/>
                  </a:lnTo>
                  <a:lnTo>
                    <a:pt x="48055" y="58789"/>
                  </a:lnTo>
                  <a:lnTo>
                    <a:pt x="50260" y="47550"/>
                  </a:lnTo>
                  <a:lnTo>
                    <a:pt x="52465" y="34755"/>
                  </a:lnTo>
                  <a:lnTo>
                    <a:pt x="54670" y="25590"/>
                  </a:lnTo>
                  <a:lnTo>
                    <a:pt x="57427" y="18155"/>
                  </a:lnTo>
                  <a:lnTo>
                    <a:pt x="60459" y="11930"/>
                  </a:lnTo>
                  <a:lnTo>
                    <a:pt x="63859" y="7089"/>
                  </a:lnTo>
                  <a:lnTo>
                    <a:pt x="67626" y="3631"/>
                  </a:lnTo>
                  <a:lnTo>
                    <a:pt x="71577" y="1383"/>
                  </a:lnTo>
                  <a:lnTo>
                    <a:pt x="75620" y="345"/>
                  </a:lnTo>
                  <a:lnTo>
                    <a:pt x="797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12;p29"/>
            <p:cNvSpPr/>
            <p:nvPr/>
          </p:nvSpPr>
          <p:spPr>
            <a:xfrm>
              <a:off x="4149725" y="1647825"/>
              <a:ext cx="2060575" cy="243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462" y="3680"/>
                  </a:moveTo>
                  <a:lnTo>
                    <a:pt x="103352" y="3680"/>
                  </a:lnTo>
                  <a:lnTo>
                    <a:pt x="101965" y="3758"/>
                  </a:lnTo>
                  <a:lnTo>
                    <a:pt x="100439" y="3915"/>
                  </a:lnTo>
                  <a:lnTo>
                    <a:pt x="98728" y="4267"/>
                  </a:lnTo>
                  <a:lnTo>
                    <a:pt x="97017" y="4698"/>
                  </a:lnTo>
                  <a:lnTo>
                    <a:pt x="95213" y="5363"/>
                  </a:lnTo>
                  <a:lnTo>
                    <a:pt x="93502" y="6225"/>
                  </a:lnTo>
                  <a:lnTo>
                    <a:pt x="91791" y="7321"/>
                  </a:lnTo>
                  <a:lnTo>
                    <a:pt x="90127" y="8691"/>
                  </a:lnTo>
                  <a:lnTo>
                    <a:pt x="88693" y="10414"/>
                  </a:lnTo>
                  <a:lnTo>
                    <a:pt x="90219" y="11432"/>
                  </a:lnTo>
                  <a:lnTo>
                    <a:pt x="91421" y="12293"/>
                  </a:lnTo>
                  <a:lnTo>
                    <a:pt x="92393" y="12998"/>
                  </a:lnTo>
                  <a:lnTo>
                    <a:pt x="93040" y="13507"/>
                  </a:lnTo>
                  <a:lnTo>
                    <a:pt x="93502" y="13859"/>
                  </a:lnTo>
                  <a:lnTo>
                    <a:pt x="93734" y="14094"/>
                  </a:lnTo>
                  <a:lnTo>
                    <a:pt x="93826" y="14172"/>
                  </a:lnTo>
                  <a:lnTo>
                    <a:pt x="93826" y="14016"/>
                  </a:lnTo>
                  <a:lnTo>
                    <a:pt x="94011" y="13663"/>
                  </a:lnTo>
                  <a:lnTo>
                    <a:pt x="94427" y="12920"/>
                  </a:lnTo>
                  <a:lnTo>
                    <a:pt x="94936" y="12058"/>
                  </a:lnTo>
                  <a:lnTo>
                    <a:pt x="95907" y="11040"/>
                  </a:lnTo>
                  <a:lnTo>
                    <a:pt x="97109" y="9827"/>
                  </a:lnTo>
                  <a:lnTo>
                    <a:pt x="98635" y="8456"/>
                  </a:lnTo>
                  <a:lnTo>
                    <a:pt x="100624" y="6929"/>
                  </a:lnTo>
                  <a:lnTo>
                    <a:pt x="103075" y="5442"/>
                  </a:lnTo>
                  <a:lnTo>
                    <a:pt x="106080" y="3836"/>
                  </a:lnTo>
                  <a:lnTo>
                    <a:pt x="105942" y="3758"/>
                  </a:lnTo>
                  <a:lnTo>
                    <a:pt x="105341" y="3758"/>
                  </a:lnTo>
                  <a:lnTo>
                    <a:pt x="104462" y="3680"/>
                  </a:lnTo>
                  <a:close/>
                  <a:moveTo>
                    <a:pt x="105572" y="0"/>
                  </a:moveTo>
                  <a:lnTo>
                    <a:pt x="107976" y="234"/>
                  </a:lnTo>
                  <a:lnTo>
                    <a:pt x="110289" y="743"/>
                  </a:lnTo>
                  <a:lnTo>
                    <a:pt x="112462" y="1526"/>
                  </a:lnTo>
                  <a:lnTo>
                    <a:pt x="114404" y="2701"/>
                  </a:lnTo>
                  <a:lnTo>
                    <a:pt x="116208" y="4071"/>
                  </a:lnTo>
                  <a:lnTo>
                    <a:pt x="117595" y="5716"/>
                  </a:lnTo>
                  <a:lnTo>
                    <a:pt x="118705" y="7517"/>
                  </a:lnTo>
                  <a:lnTo>
                    <a:pt x="119491" y="9474"/>
                  </a:lnTo>
                  <a:lnTo>
                    <a:pt x="119907" y="11510"/>
                  </a:lnTo>
                  <a:lnTo>
                    <a:pt x="120000" y="13663"/>
                  </a:lnTo>
                  <a:lnTo>
                    <a:pt x="119722" y="15895"/>
                  </a:lnTo>
                  <a:lnTo>
                    <a:pt x="119213" y="18127"/>
                  </a:lnTo>
                  <a:lnTo>
                    <a:pt x="118381" y="20437"/>
                  </a:lnTo>
                  <a:lnTo>
                    <a:pt x="117179" y="22668"/>
                  </a:lnTo>
                  <a:lnTo>
                    <a:pt x="115699" y="24900"/>
                  </a:lnTo>
                  <a:lnTo>
                    <a:pt x="113803" y="27014"/>
                  </a:lnTo>
                  <a:lnTo>
                    <a:pt x="19375" y="113500"/>
                  </a:lnTo>
                  <a:lnTo>
                    <a:pt x="17803" y="115145"/>
                  </a:lnTo>
                  <a:lnTo>
                    <a:pt x="16554" y="116515"/>
                  </a:lnTo>
                  <a:lnTo>
                    <a:pt x="15445" y="117690"/>
                  </a:lnTo>
                  <a:lnTo>
                    <a:pt x="14473" y="118629"/>
                  </a:lnTo>
                  <a:lnTo>
                    <a:pt x="13687" y="119256"/>
                  </a:lnTo>
                  <a:lnTo>
                    <a:pt x="13040" y="119686"/>
                  </a:lnTo>
                  <a:lnTo>
                    <a:pt x="12439" y="119921"/>
                  </a:lnTo>
                  <a:lnTo>
                    <a:pt x="11745" y="120000"/>
                  </a:lnTo>
                  <a:lnTo>
                    <a:pt x="11052" y="119765"/>
                  </a:lnTo>
                  <a:lnTo>
                    <a:pt x="10265" y="119412"/>
                  </a:lnTo>
                  <a:lnTo>
                    <a:pt x="9433" y="118903"/>
                  </a:lnTo>
                  <a:lnTo>
                    <a:pt x="8369" y="118199"/>
                  </a:lnTo>
                  <a:lnTo>
                    <a:pt x="7167" y="117298"/>
                  </a:lnTo>
                  <a:lnTo>
                    <a:pt x="5641" y="116319"/>
                  </a:lnTo>
                  <a:lnTo>
                    <a:pt x="4208" y="115301"/>
                  </a:lnTo>
                  <a:lnTo>
                    <a:pt x="2913" y="114440"/>
                  </a:lnTo>
                  <a:lnTo>
                    <a:pt x="1803" y="113696"/>
                  </a:lnTo>
                  <a:lnTo>
                    <a:pt x="1017" y="113109"/>
                  </a:lnTo>
                  <a:lnTo>
                    <a:pt x="416" y="112639"/>
                  </a:lnTo>
                  <a:lnTo>
                    <a:pt x="46" y="112052"/>
                  </a:lnTo>
                  <a:lnTo>
                    <a:pt x="0" y="111543"/>
                  </a:lnTo>
                  <a:lnTo>
                    <a:pt x="138" y="110955"/>
                  </a:lnTo>
                  <a:lnTo>
                    <a:pt x="508" y="110329"/>
                  </a:lnTo>
                  <a:lnTo>
                    <a:pt x="1109" y="109507"/>
                  </a:lnTo>
                  <a:lnTo>
                    <a:pt x="1942" y="108567"/>
                  </a:lnTo>
                  <a:lnTo>
                    <a:pt x="3052" y="107432"/>
                  </a:lnTo>
                  <a:lnTo>
                    <a:pt x="4346" y="106061"/>
                  </a:lnTo>
                  <a:lnTo>
                    <a:pt x="5965" y="104456"/>
                  </a:lnTo>
                  <a:lnTo>
                    <a:pt x="86381" y="8378"/>
                  </a:lnTo>
                  <a:lnTo>
                    <a:pt x="88416" y="6381"/>
                  </a:lnTo>
                  <a:lnTo>
                    <a:pt x="90682" y="4698"/>
                  </a:lnTo>
                  <a:lnTo>
                    <a:pt x="92994" y="3249"/>
                  </a:lnTo>
                  <a:lnTo>
                    <a:pt x="95445" y="2035"/>
                  </a:lnTo>
                  <a:lnTo>
                    <a:pt x="97942" y="1096"/>
                  </a:lnTo>
                  <a:lnTo>
                    <a:pt x="100531" y="430"/>
                  </a:lnTo>
                  <a:lnTo>
                    <a:pt x="103075" y="78"/>
                  </a:lnTo>
                  <a:lnTo>
                    <a:pt x="105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13;p29"/>
            <p:cNvSpPr/>
            <p:nvPr/>
          </p:nvSpPr>
          <p:spPr>
            <a:xfrm>
              <a:off x="2062163" y="2360613"/>
              <a:ext cx="4859337" cy="3186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2" y="0"/>
                  </a:moveTo>
                  <a:lnTo>
                    <a:pt x="73701" y="0"/>
                  </a:lnTo>
                  <a:lnTo>
                    <a:pt x="68624" y="10906"/>
                  </a:lnTo>
                  <a:lnTo>
                    <a:pt x="7193" y="10906"/>
                  </a:lnTo>
                  <a:lnTo>
                    <a:pt x="7193" y="98187"/>
                  </a:lnTo>
                  <a:lnTo>
                    <a:pt x="112806" y="98187"/>
                  </a:lnTo>
                  <a:lnTo>
                    <a:pt x="112806" y="10906"/>
                  </a:lnTo>
                  <a:lnTo>
                    <a:pt x="93596" y="10906"/>
                  </a:lnTo>
                  <a:lnTo>
                    <a:pt x="100222" y="0"/>
                  </a:lnTo>
                  <a:lnTo>
                    <a:pt x="115197" y="0"/>
                  </a:lnTo>
                  <a:lnTo>
                    <a:pt x="116177" y="119"/>
                  </a:lnTo>
                  <a:lnTo>
                    <a:pt x="117059" y="567"/>
                  </a:lnTo>
                  <a:lnTo>
                    <a:pt x="117883" y="1225"/>
                  </a:lnTo>
                  <a:lnTo>
                    <a:pt x="118588" y="2091"/>
                  </a:lnTo>
                  <a:lnTo>
                    <a:pt x="119157" y="3197"/>
                  </a:lnTo>
                  <a:lnTo>
                    <a:pt x="119627" y="4422"/>
                  </a:lnTo>
                  <a:lnTo>
                    <a:pt x="119882" y="5796"/>
                  </a:lnTo>
                  <a:lnTo>
                    <a:pt x="119999" y="7290"/>
                  </a:lnTo>
                  <a:lnTo>
                    <a:pt x="119999" y="112709"/>
                  </a:lnTo>
                  <a:lnTo>
                    <a:pt x="119882" y="114143"/>
                  </a:lnTo>
                  <a:lnTo>
                    <a:pt x="119627" y="115517"/>
                  </a:lnTo>
                  <a:lnTo>
                    <a:pt x="119157" y="116802"/>
                  </a:lnTo>
                  <a:lnTo>
                    <a:pt x="118588" y="117848"/>
                  </a:lnTo>
                  <a:lnTo>
                    <a:pt x="117883" y="118715"/>
                  </a:lnTo>
                  <a:lnTo>
                    <a:pt x="117059" y="119402"/>
                  </a:lnTo>
                  <a:lnTo>
                    <a:pt x="116177" y="119820"/>
                  </a:lnTo>
                  <a:lnTo>
                    <a:pt x="115197" y="120000"/>
                  </a:lnTo>
                  <a:lnTo>
                    <a:pt x="4802" y="120000"/>
                  </a:lnTo>
                  <a:lnTo>
                    <a:pt x="3822" y="119820"/>
                  </a:lnTo>
                  <a:lnTo>
                    <a:pt x="2940" y="119402"/>
                  </a:lnTo>
                  <a:lnTo>
                    <a:pt x="2116" y="118715"/>
                  </a:lnTo>
                  <a:lnTo>
                    <a:pt x="1411" y="117848"/>
                  </a:lnTo>
                  <a:lnTo>
                    <a:pt x="842" y="116802"/>
                  </a:lnTo>
                  <a:lnTo>
                    <a:pt x="372" y="115517"/>
                  </a:lnTo>
                  <a:lnTo>
                    <a:pt x="117" y="114143"/>
                  </a:lnTo>
                  <a:lnTo>
                    <a:pt x="0" y="112709"/>
                  </a:lnTo>
                  <a:lnTo>
                    <a:pt x="0" y="7290"/>
                  </a:lnTo>
                  <a:lnTo>
                    <a:pt x="117" y="5796"/>
                  </a:lnTo>
                  <a:lnTo>
                    <a:pt x="372" y="4422"/>
                  </a:lnTo>
                  <a:lnTo>
                    <a:pt x="842" y="3197"/>
                  </a:lnTo>
                  <a:lnTo>
                    <a:pt x="1411" y="2091"/>
                  </a:lnTo>
                  <a:lnTo>
                    <a:pt x="2116" y="1225"/>
                  </a:lnTo>
                  <a:lnTo>
                    <a:pt x="2940" y="567"/>
                  </a:lnTo>
                  <a:lnTo>
                    <a:pt x="3822" y="119"/>
                  </a:lnTo>
                  <a:lnTo>
                    <a:pt x="48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47" name="Rectangle 46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50" name="Rectangle 49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62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4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Infrastructure Management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55005" y="229394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Consolidates all the information regarding the Infrastructure needs required for the automation tools and their hardware requirements;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Allows the reader to understand what the RPA infrastructure is and how it works;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Recommendations for the End-State must be followed to achieve an efficient and functional infrastructure.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47" name="Rectangle 46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50" name="Rectangle 49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185;p27"/>
          <p:cNvSpPr/>
          <p:nvPr/>
        </p:nvSpPr>
        <p:spPr>
          <a:xfrm rot="5400000">
            <a:off x="1106262" y="1363475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186;p27"/>
          <p:cNvGrpSpPr/>
          <p:nvPr/>
        </p:nvGrpSpPr>
        <p:grpSpPr>
          <a:xfrm rot="5400000">
            <a:off x="2343152" y="2645268"/>
            <a:ext cx="1143000" cy="1142999"/>
            <a:chOff x="1409702" y="1240972"/>
            <a:chExt cx="1524000" cy="1523999"/>
          </a:xfrm>
        </p:grpSpPr>
        <p:sp>
          <p:nvSpPr>
            <p:cNvPr id="63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59;p14"/>
          <p:cNvSpPr txBox="1">
            <a:spLocks/>
          </p:cNvSpPr>
          <p:nvPr/>
        </p:nvSpPr>
        <p:spPr>
          <a:xfrm>
            <a:off x="-25729" y="2721276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Security and Audit Governance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6" name="Google Shape;59;p14"/>
          <p:cNvSpPr txBox="1">
            <a:spLocks/>
          </p:cNvSpPr>
          <p:nvPr/>
        </p:nvSpPr>
        <p:spPr>
          <a:xfrm>
            <a:off x="3755005" y="2451479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Its purpose 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compile  global security framework and convert it into instructions and criteria for the implementation and operation of RPA (Robotic Process Automation) environments in Globes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assets;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Compliance with the compiled guidelines will give the organization a global vision of the security of the assets of the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organization.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2" name="Google Shape;90;p7"/>
          <p:cNvSpPr/>
          <p:nvPr/>
        </p:nvSpPr>
        <p:spPr>
          <a:xfrm>
            <a:off x="2701590" y="2928230"/>
            <a:ext cx="425214" cy="577074"/>
          </a:xfrm>
          <a:custGeom>
            <a:avLst/>
            <a:gdLst/>
            <a:ahLst/>
            <a:cxnLst/>
            <a:rect l="l" t="t" r="r" b="b"/>
            <a:pathLst>
              <a:path w="350993" h="476346" extrusionOk="0">
                <a:moveTo>
                  <a:pt x="300851" y="401134"/>
                </a:moveTo>
                <a:cubicBezTo>
                  <a:pt x="293330" y="401134"/>
                  <a:pt x="288316" y="406148"/>
                  <a:pt x="288316" y="413669"/>
                </a:cubicBezTo>
                <a:cubicBezTo>
                  <a:pt x="288316" y="421190"/>
                  <a:pt x="293330" y="426204"/>
                  <a:pt x="300851" y="426204"/>
                </a:cubicBezTo>
                <a:cubicBezTo>
                  <a:pt x="308372" y="426204"/>
                  <a:pt x="313386" y="421190"/>
                  <a:pt x="313386" y="413669"/>
                </a:cubicBezTo>
                <a:cubicBezTo>
                  <a:pt x="313386" y="406148"/>
                  <a:pt x="308372" y="401134"/>
                  <a:pt x="300851" y="401134"/>
                </a:cubicBezTo>
                <a:close/>
                <a:moveTo>
                  <a:pt x="0" y="325921"/>
                </a:moveTo>
                <a:cubicBezTo>
                  <a:pt x="0" y="353499"/>
                  <a:pt x="78973" y="376063"/>
                  <a:pt x="175497" y="376063"/>
                </a:cubicBezTo>
                <a:cubicBezTo>
                  <a:pt x="272020" y="376063"/>
                  <a:pt x="350993" y="353499"/>
                  <a:pt x="350993" y="325921"/>
                </a:cubicBezTo>
                <a:lnTo>
                  <a:pt x="350993" y="426204"/>
                </a:lnTo>
                <a:cubicBezTo>
                  <a:pt x="350993" y="453782"/>
                  <a:pt x="272020" y="476346"/>
                  <a:pt x="175497" y="476346"/>
                </a:cubicBezTo>
                <a:cubicBezTo>
                  <a:pt x="78973" y="476346"/>
                  <a:pt x="0" y="453782"/>
                  <a:pt x="0" y="426204"/>
                </a:cubicBezTo>
                <a:close/>
                <a:moveTo>
                  <a:pt x="300851" y="275780"/>
                </a:moveTo>
                <a:cubicBezTo>
                  <a:pt x="293330" y="275780"/>
                  <a:pt x="288316" y="280794"/>
                  <a:pt x="288316" y="288315"/>
                </a:cubicBezTo>
                <a:cubicBezTo>
                  <a:pt x="288316" y="295836"/>
                  <a:pt x="293330" y="300850"/>
                  <a:pt x="300851" y="300850"/>
                </a:cubicBezTo>
                <a:cubicBezTo>
                  <a:pt x="308372" y="300850"/>
                  <a:pt x="313386" y="295836"/>
                  <a:pt x="313386" y="288315"/>
                </a:cubicBezTo>
                <a:cubicBezTo>
                  <a:pt x="313386" y="280794"/>
                  <a:pt x="308372" y="275780"/>
                  <a:pt x="300851" y="275780"/>
                </a:cubicBezTo>
                <a:close/>
                <a:moveTo>
                  <a:pt x="0" y="200567"/>
                </a:moveTo>
                <a:cubicBezTo>
                  <a:pt x="0" y="228145"/>
                  <a:pt x="78973" y="250709"/>
                  <a:pt x="175497" y="250709"/>
                </a:cubicBezTo>
                <a:cubicBezTo>
                  <a:pt x="272020" y="250709"/>
                  <a:pt x="350993" y="228145"/>
                  <a:pt x="350993" y="200567"/>
                </a:cubicBezTo>
                <a:lnTo>
                  <a:pt x="350993" y="300850"/>
                </a:lnTo>
                <a:cubicBezTo>
                  <a:pt x="350993" y="328428"/>
                  <a:pt x="272020" y="350992"/>
                  <a:pt x="175497" y="350992"/>
                </a:cubicBezTo>
                <a:cubicBezTo>
                  <a:pt x="78973" y="350992"/>
                  <a:pt x="0" y="328428"/>
                  <a:pt x="0" y="300850"/>
                </a:cubicBezTo>
                <a:close/>
                <a:moveTo>
                  <a:pt x="300851" y="150426"/>
                </a:moveTo>
                <a:cubicBezTo>
                  <a:pt x="293330" y="150426"/>
                  <a:pt x="288316" y="155440"/>
                  <a:pt x="288316" y="162961"/>
                </a:cubicBezTo>
                <a:cubicBezTo>
                  <a:pt x="288316" y="170482"/>
                  <a:pt x="293330" y="175496"/>
                  <a:pt x="300851" y="175496"/>
                </a:cubicBezTo>
                <a:cubicBezTo>
                  <a:pt x="308372" y="175496"/>
                  <a:pt x="313386" y="170482"/>
                  <a:pt x="313386" y="162961"/>
                </a:cubicBezTo>
                <a:cubicBezTo>
                  <a:pt x="313386" y="155440"/>
                  <a:pt x="308372" y="150426"/>
                  <a:pt x="300851" y="150426"/>
                </a:cubicBezTo>
                <a:close/>
                <a:moveTo>
                  <a:pt x="0" y="75213"/>
                </a:moveTo>
                <a:cubicBezTo>
                  <a:pt x="0" y="102791"/>
                  <a:pt x="78973" y="125355"/>
                  <a:pt x="175497" y="125355"/>
                </a:cubicBezTo>
                <a:cubicBezTo>
                  <a:pt x="272020" y="125355"/>
                  <a:pt x="350993" y="102791"/>
                  <a:pt x="350993" y="75213"/>
                </a:cubicBezTo>
                <a:lnTo>
                  <a:pt x="350993" y="175496"/>
                </a:lnTo>
                <a:cubicBezTo>
                  <a:pt x="350993" y="203074"/>
                  <a:pt x="272020" y="225638"/>
                  <a:pt x="175497" y="225638"/>
                </a:cubicBezTo>
                <a:cubicBezTo>
                  <a:pt x="78973" y="225638"/>
                  <a:pt x="0" y="203074"/>
                  <a:pt x="0" y="175496"/>
                </a:cubicBezTo>
                <a:close/>
                <a:moveTo>
                  <a:pt x="175497" y="0"/>
                </a:moveTo>
                <a:cubicBezTo>
                  <a:pt x="272421" y="0"/>
                  <a:pt x="350993" y="22449"/>
                  <a:pt x="350993" y="50142"/>
                </a:cubicBezTo>
                <a:cubicBezTo>
                  <a:pt x="350993" y="77834"/>
                  <a:pt x="272421" y="100283"/>
                  <a:pt x="175497" y="100283"/>
                </a:cubicBezTo>
                <a:cubicBezTo>
                  <a:pt x="78572" y="100283"/>
                  <a:pt x="0" y="77834"/>
                  <a:pt x="0" y="50142"/>
                </a:cubicBezTo>
                <a:cubicBezTo>
                  <a:pt x="0" y="22449"/>
                  <a:pt x="78572" y="0"/>
                  <a:pt x="175497" y="0"/>
                </a:cubicBezTo>
                <a:close/>
              </a:path>
            </a:pathLst>
          </a:custGeom>
          <a:solidFill>
            <a:srgbClr val="408F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229;p29"/>
          <p:cNvGrpSpPr/>
          <p:nvPr/>
        </p:nvGrpSpPr>
        <p:grpSpPr>
          <a:xfrm>
            <a:off x="2617163" y="698807"/>
            <a:ext cx="610623" cy="610228"/>
            <a:chOff x="9242425" y="3716338"/>
            <a:chExt cx="4946651" cy="4943475"/>
          </a:xfrm>
          <a:solidFill>
            <a:srgbClr val="408F7C"/>
          </a:solidFill>
        </p:grpSpPr>
        <p:sp>
          <p:nvSpPr>
            <p:cNvPr id="78" name="Google Shape;230;p29"/>
            <p:cNvSpPr/>
            <p:nvPr/>
          </p:nvSpPr>
          <p:spPr>
            <a:xfrm>
              <a:off x="9242425" y="6350000"/>
              <a:ext cx="2311400" cy="23098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961" y="0"/>
                  </a:moveTo>
                  <a:lnTo>
                    <a:pt x="120000" y="33967"/>
                  </a:lnTo>
                  <a:lnTo>
                    <a:pt x="41002" y="112950"/>
                  </a:lnTo>
                  <a:lnTo>
                    <a:pt x="38901" y="114847"/>
                  </a:lnTo>
                  <a:lnTo>
                    <a:pt x="36634" y="116413"/>
                  </a:lnTo>
                  <a:lnTo>
                    <a:pt x="34285" y="117732"/>
                  </a:lnTo>
                  <a:lnTo>
                    <a:pt x="31813" y="118763"/>
                  </a:lnTo>
                  <a:lnTo>
                    <a:pt x="29217" y="119464"/>
                  </a:lnTo>
                  <a:lnTo>
                    <a:pt x="26662" y="119835"/>
                  </a:lnTo>
                  <a:lnTo>
                    <a:pt x="23983" y="120000"/>
                  </a:lnTo>
                  <a:lnTo>
                    <a:pt x="21346" y="119835"/>
                  </a:lnTo>
                  <a:lnTo>
                    <a:pt x="18750" y="119464"/>
                  </a:lnTo>
                  <a:lnTo>
                    <a:pt x="16153" y="118763"/>
                  </a:lnTo>
                  <a:lnTo>
                    <a:pt x="13763" y="117732"/>
                  </a:lnTo>
                  <a:lnTo>
                    <a:pt x="11332" y="116413"/>
                  </a:lnTo>
                  <a:lnTo>
                    <a:pt x="9065" y="114847"/>
                  </a:lnTo>
                  <a:lnTo>
                    <a:pt x="6964" y="112950"/>
                  </a:lnTo>
                  <a:lnTo>
                    <a:pt x="4986" y="110683"/>
                  </a:lnTo>
                  <a:lnTo>
                    <a:pt x="3296" y="108292"/>
                  </a:lnTo>
                  <a:lnTo>
                    <a:pt x="1936" y="105695"/>
                  </a:lnTo>
                  <a:lnTo>
                    <a:pt x="1030" y="102974"/>
                  </a:lnTo>
                  <a:lnTo>
                    <a:pt x="329" y="100212"/>
                  </a:lnTo>
                  <a:lnTo>
                    <a:pt x="0" y="97409"/>
                  </a:lnTo>
                  <a:lnTo>
                    <a:pt x="0" y="94524"/>
                  </a:lnTo>
                  <a:lnTo>
                    <a:pt x="329" y="91721"/>
                  </a:lnTo>
                  <a:lnTo>
                    <a:pt x="1030" y="89000"/>
                  </a:lnTo>
                  <a:lnTo>
                    <a:pt x="1936" y="86238"/>
                  </a:lnTo>
                  <a:lnTo>
                    <a:pt x="3296" y="83682"/>
                  </a:lnTo>
                  <a:lnTo>
                    <a:pt x="4986" y="81250"/>
                  </a:lnTo>
                  <a:lnTo>
                    <a:pt x="6964" y="78983"/>
                  </a:lnTo>
                  <a:lnTo>
                    <a:pt x="859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1;p29"/>
            <p:cNvSpPr/>
            <p:nvPr/>
          </p:nvSpPr>
          <p:spPr>
            <a:xfrm>
              <a:off x="12045950" y="3716338"/>
              <a:ext cx="2143125" cy="21415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911" y="0"/>
                  </a:moveTo>
                  <a:lnTo>
                    <a:pt x="120000" y="18102"/>
                  </a:lnTo>
                  <a:lnTo>
                    <a:pt x="100533" y="55685"/>
                  </a:lnTo>
                  <a:lnTo>
                    <a:pt x="63466" y="74855"/>
                  </a:lnTo>
                  <a:lnTo>
                    <a:pt x="18311" y="120000"/>
                  </a:lnTo>
                  <a:lnTo>
                    <a:pt x="0" y="101719"/>
                  </a:lnTo>
                  <a:lnTo>
                    <a:pt x="45111" y="56530"/>
                  </a:lnTo>
                  <a:lnTo>
                    <a:pt x="64311" y="19436"/>
                  </a:lnTo>
                  <a:lnTo>
                    <a:pt x="1019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2;p29"/>
            <p:cNvSpPr/>
            <p:nvPr/>
          </p:nvSpPr>
          <p:spPr>
            <a:xfrm>
              <a:off x="9247188" y="3716338"/>
              <a:ext cx="4941888" cy="49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12" y="0"/>
                  </a:moveTo>
                  <a:lnTo>
                    <a:pt x="24690" y="96"/>
                  </a:lnTo>
                  <a:lnTo>
                    <a:pt x="26848" y="424"/>
                  </a:lnTo>
                  <a:lnTo>
                    <a:pt x="28891" y="944"/>
                  </a:lnTo>
                  <a:lnTo>
                    <a:pt x="30915" y="1639"/>
                  </a:lnTo>
                  <a:lnTo>
                    <a:pt x="32765" y="2506"/>
                  </a:lnTo>
                  <a:lnTo>
                    <a:pt x="34596" y="3548"/>
                  </a:lnTo>
                  <a:lnTo>
                    <a:pt x="36273" y="4743"/>
                  </a:lnTo>
                  <a:lnTo>
                    <a:pt x="37815" y="6093"/>
                  </a:lnTo>
                  <a:lnTo>
                    <a:pt x="39280" y="7597"/>
                  </a:lnTo>
                  <a:lnTo>
                    <a:pt x="40552" y="9198"/>
                  </a:lnTo>
                  <a:lnTo>
                    <a:pt x="41689" y="10914"/>
                  </a:lnTo>
                  <a:lnTo>
                    <a:pt x="42672" y="12784"/>
                  </a:lnTo>
                  <a:lnTo>
                    <a:pt x="43520" y="14693"/>
                  </a:lnTo>
                  <a:lnTo>
                    <a:pt x="44137" y="16737"/>
                  </a:lnTo>
                  <a:lnTo>
                    <a:pt x="44580" y="18820"/>
                  </a:lnTo>
                  <a:lnTo>
                    <a:pt x="44831" y="20960"/>
                  </a:lnTo>
                  <a:lnTo>
                    <a:pt x="44985" y="22503"/>
                  </a:lnTo>
                  <a:lnTo>
                    <a:pt x="44908" y="24547"/>
                  </a:lnTo>
                  <a:lnTo>
                    <a:pt x="44619" y="26533"/>
                  </a:lnTo>
                  <a:lnTo>
                    <a:pt x="44137" y="28423"/>
                  </a:lnTo>
                  <a:lnTo>
                    <a:pt x="43520" y="30294"/>
                  </a:lnTo>
                  <a:lnTo>
                    <a:pt x="89720" y="76477"/>
                  </a:lnTo>
                  <a:lnTo>
                    <a:pt x="91570" y="75860"/>
                  </a:lnTo>
                  <a:lnTo>
                    <a:pt x="93478" y="75378"/>
                  </a:lnTo>
                  <a:lnTo>
                    <a:pt x="95444" y="75089"/>
                  </a:lnTo>
                  <a:lnTo>
                    <a:pt x="97487" y="75012"/>
                  </a:lnTo>
                  <a:lnTo>
                    <a:pt x="98991" y="75166"/>
                  </a:lnTo>
                  <a:lnTo>
                    <a:pt x="101188" y="75417"/>
                  </a:lnTo>
                  <a:lnTo>
                    <a:pt x="103270" y="75860"/>
                  </a:lnTo>
                  <a:lnTo>
                    <a:pt x="105274" y="76477"/>
                  </a:lnTo>
                  <a:lnTo>
                    <a:pt x="107221" y="77326"/>
                  </a:lnTo>
                  <a:lnTo>
                    <a:pt x="109071" y="78309"/>
                  </a:lnTo>
                  <a:lnTo>
                    <a:pt x="110806" y="79447"/>
                  </a:lnTo>
                  <a:lnTo>
                    <a:pt x="112406" y="80719"/>
                  </a:lnTo>
                  <a:lnTo>
                    <a:pt x="113909" y="82185"/>
                  </a:lnTo>
                  <a:lnTo>
                    <a:pt x="115258" y="83708"/>
                  </a:lnTo>
                  <a:lnTo>
                    <a:pt x="116453" y="85405"/>
                  </a:lnTo>
                  <a:lnTo>
                    <a:pt x="117494" y="87218"/>
                  </a:lnTo>
                  <a:lnTo>
                    <a:pt x="118361" y="89088"/>
                  </a:lnTo>
                  <a:lnTo>
                    <a:pt x="119055" y="91094"/>
                  </a:lnTo>
                  <a:lnTo>
                    <a:pt x="119575" y="93176"/>
                  </a:lnTo>
                  <a:lnTo>
                    <a:pt x="119903" y="95298"/>
                  </a:lnTo>
                  <a:lnTo>
                    <a:pt x="120000" y="97496"/>
                  </a:lnTo>
                  <a:lnTo>
                    <a:pt x="119903" y="99578"/>
                  </a:lnTo>
                  <a:lnTo>
                    <a:pt x="119614" y="101545"/>
                  </a:lnTo>
                  <a:lnTo>
                    <a:pt x="119171" y="103493"/>
                  </a:lnTo>
                  <a:lnTo>
                    <a:pt x="118554" y="105344"/>
                  </a:lnTo>
                  <a:lnTo>
                    <a:pt x="117744" y="107138"/>
                  </a:lnTo>
                  <a:lnTo>
                    <a:pt x="102788" y="92193"/>
                  </a:lnTo>
                  <a:lnTo>
                    <a:pt x="101998" y="91499"/>
                  </a:lnTo>
                  <a:lnTo>
                    <a:pt x="101072" y="90959"/>
                  </a:lnTo>
                  <a:lnTo>
                    <a:pt x="100128" y="90515"/>
                  </a:lnTo>
                  <a:lnTo>
                    <a:pt x="99241" y="90265"/>
                  </a:lnTo>
                  <a:lnTo>
                    <a:pt x="98374" y="90072"/>
                  </a:lnTo>
                  <a:lnTo>
                    <a:pt x="97487" y="89995"/>
                  </a:lnTo>
                  <a:lnTo>
                    <a:pt x="96370" y="90110"/>
                  </a:lnTo>
                  <a:lnTo>
                    <a:pt x="95232" y="90361"/>
                  </a:lnTo>
                  <a:lnTo>
                    <a:pt x="94134" y="90805"/>
                  </a:lnTo>
                  <a:lnTo>
                    <a:pt x="93112" y="91422"/>
                  </a:lnTo>
                  <a:lnTo>
                    <a:pt x="92187" y="92193"/>
                  </a:lnTo>
                  <a:lnTo>
                    <a:pt x="91474" y="93080"/>
                  </a:lnTo>
                  <a:lnTo>
                    <a:pt x="90876" y="93986"/>
                  </a:lnTo>
                  <a:lnTo>
                    <a:pt x="90433" y="94970"/>
                  </a:lnTo>
                  <a:lnTo>
                    <a:pt x="90183" y="95953"/>
                  </a:lnTo>
                  <a:lnTo>
                    <a:pt x="90048" y="97014"/>
                  </a:lnTo>
                  <a:lnTo>
                    <a:pt x="90048" y="98074"/>
                  </a:lnTo>
                  <a:lnTo>
                    <a:pt x="90183" y="99096"/>
                  </a:lnTo>
                  <a:lnTo>
                    <a:pt x="90472" y="100118"/>
                  </a:lnTo>
                  <a:lnTo>
                    <a:pt x="90915" y="101083"/>
                  </a:lnTo>
                  <a:lnTo>
                    <a:pt x="91493" y="101989"/>
                  </a:lnTo>
                  <a:lnTo>
                    <a:pt x="92187" y="102837"/>
                  </a:lnTo>
                  <a:lnTo>
                    <a:pt x="107144" y="117782"/>
                  </a:lnTo>
                  <a:lnTo>
                    <a:pt x="105351" y="118534"/>
                  </a:lnTo>
                  <a:lnTo>
                    <a:pt x="103482" y="119170"/>
                  </a:lnTo>
                  <a:lnTo>
                    <a:pt x="101554" y="119633"/>
                  </a:lnTo>
                  <a:lnTo>
                    <a:pt x="99550" y="119922"/>
                  </a:lnTo>
                  <a:lnTo>
                    <a:pt x="97487" y="120000"/>
                  </a:lnTo>
                  <a:lnTo>
                    <a:pt x="95309" y="119903"/>
                  </a:lnTo>
                  <a:lnTo>
                    <a:pt x="93151" y="119595"/>
                  </a:lnTo>
                  <a:lnTo>
                    <a:pt x="91069" y="119093"/>
                  </a:lnTo>
                  <a:lnTo>
                    <a:pt x="89084" y="118399"/>
                  </a:lnTo>
                  <a:lnTo>
                    <a:pt x="87195" y="117512"/>
                  </a:lnTo>
                  <a:lnTo>
                    <a:pt x="85403" y="116451"/>
                  </a:lnTo>
                  <a:lnTo>
                    <a:pt x="83726" y="115256"/>
                  </a:lnTo>
                  <a:lnTo>
                    <a:pt x="82145" y="113906"/>
                  </a:lnTo>
                  <a:lnTo>
                    <a:pt x="80719" y="112440"/>
                  </a:lnTo>
                  <a:lnTo>
                    <a:pt x="79447" y="110840"/>
                  </a:lnTo>
                  <a:lnTo>
                    <a:pt x="78271" y="109085"/>
                  </a:lnTo>
                  <a:lnTo>
                    <a:pt x="77288" y="107253"/>
                  </a:lnTo>
                  <a:lnTo>
                    <a:pt x="76479" y="105306"/>
                  </a:lnTo>
                  <a:lnTo>
                    <a:pt x="75862" y="103300"/>
                  </a:lnTo>
                  <a:lnTo>
                    <a:pt x="75380" y="101179"/>
                  </a:lnTo>
                  <a:lnTo>
                    <a:pt x="75168" y="99019"/>
                  </a:lnTo>
                  <a:lnTo>
                    <a:pt x="74975" y="97496"/>
                  </a:lnTo>
                  <a:lnTo>
                    <a:pt x="75091" y="95490"/>
                  </a:lnTo>
                  <a:lnTo>
                    <a:pt x="75380" y="93504"/>
                  </a:lnTo>
                  <a:lnTo>
                    <a:pt x="75862" y="91576"/>
                  </a:lnTo>
                  <a:lnTo>
                    <a:pt x="76440" y="89744"/>
                  </a:lnTo>
                  <a:lnTo>
                    <a:pt x="30260" y="43560"/>
                  </a:lnTo>
                  <a:lnTo>
                    <a:pt x="28429" y="44139"/>
                  </a:lnTo>
                  <a:lnTo>
                    <a:pt x="26482" y="44621"/>
                  </a:lnTo>
                  <a:lnTo>
                    <a:pt x="24516" y="44910"/>
                  </a:lnTo>
                  <a:lnTo>
                    <a:pt x="22512" y="45007"/>
                  </a:lnTo>
                  <a:lnTo>
                    <a:pt x="20970" y="44872"/>
                  </a:lnTo>
                  <a:lnTo>
                    <a:pt x="18811" y="44621"/>
                  </a:lnTo>
                  <a:lnTo>
                    <a:pt x="16691" y="44139"/>
                  </a:lnTo>
                  <a:lnTo>
                    <a:pt x="14686" y="43522"/>
                  </a:lnTo>
                  <a:lnTo>
                    <a:pt x="12740" y="42712"/>
                  </a:lnTo>
                  <a:lnTo>
                    <a:pt x="10928" y="41729"/>
                  </a:lnTo>
                  <a:lnTo>
                    <a:pt x="9212" y="40552"/>
                  </a:lnTo>
                  <a:lnTo>
                    <a:pt x="7555" y="39280"/>
                  </a:lnTo>
                  <a:lnTo>
                    <a:pt x="6090" y="37853"/>
                  </a:lnTo>
                  <a:lnTo>
                    <a:pt x="4741" y="36291"/>
                  </a:lnTo>
                  <a:lnTo>
                    <a:pt x="3546" y="34594"/>
                  </a:lnTo>
                  <a:lnTo>
                    <a:pt x="2486" y="32820"/>
                  </a:lnTo>
                  <a:lnTo>
                    <a:pt x="1599" y="30911"/>
                  </a:lnTo>
                  <a:lnTo>
                    <a:pt x="905" y="28944"/>
                  </a:lnTo>
                  <a:lnTo>
                    <a:pt x="404" y="26861"/>
                  </a:lnTo>
                  <a:lnTo>
                    <a:pt x="96" y="24701"/>
                  </a:lnTo>
                  <a:lnTo>
                    <a:pt x="0" y="22503"/>
                  </a:lnTo>
                  <a:lnTo>
                    <a:pt x="96" y="20459"/>
                  </a:lnTo>
                  <a:lnTo>
                    <a:pt x="366" y="18454"/>
                  </a:lnTo>
                  <a:lnTo>
                    <a:pt x="828" y="16506"/>
                  </a:lnTo>
                  <a:lnTo>
                    <a:pt x="1464" y="14655"/>
                  </a:lnTo>
                  <a:lnTo>
                    <a:pt x="2216" y="12861"/>
                  </a:lnTo>
                  <a:lnTo>
                    <a:pt x="17173" y="27806"/>
                  </a:lnTo>
                  <a:lnTo>
                    <a:pt x="18001" y="28500"/>
                  </a:lnTo>
                  <a:lnTo>
                    <a:pt x="18927" y="29040"/>
                  </a:lnTo>
                  <a:lnTo>
                    <a:pt x="19871" y="29484"/>
                  </a:lnTo>
                  <a:lnTo>
                    <a:pt x="20758" y="29773"/>
                  </a:lnTo>
                  <a:lnTo>
                    <a:pt x="21586" y="29927"/>
                  </a:lnTo>
                  <a:lnTo>
                    <a:pt x="22512" y="30004"/>
                  </a:lnTo>
                  <a:lnTo>
                    <a:pt x="23629" y="29927"/>
                  </a:lnTo>
                  <a:lnTo>
                    <a:pt x="24767" y="29677"/>
                  </a:lnTo>
                  <a:lnTo>
                    <a:pt x="25827" y="29194"/>
                  </a:lnTo>
                  <a:lnTo>
                    <a:pt x="26848" y="28616"/>
                  </a:lnTo>
                  <a:lnTo>
                    <a:pt x="27812" y="27806"/>
                  </a:lnTo>
                  <a:lnTo>
                    <a:pt x="28544" y="26958"/>
                  </a:lnTo>
                  <a:lnTo>
                    <a:pt x="29084" y="26051"/>
                  </a:lnTo>
                  <a:lnTo>
                    <a:pt x="29527" y="25068"/>
                  </a:lnTo>
                  <a:lnTo>
                    <a:pt x="29816" y="24046"/>
                  </a:lnTo>
                  <a:lnTo>
                    <a:pt x="29932" y="23024"/>
                  </a:lnTo>
                  <a:lnTo>
                    <a:pt x="29932" y="21963"/>
                  </a:lnTo>
                  <a:lnTo>
                    <a:pt x="29778" y="20903"/>
                  </a:lnTo>
                  <a:lnTo>
                    <a:pt x="29489" y="19919"/>
                  </a:lnTo>
                  <a:lnTo>
                    <a:pt x="29045" y="18916"/>
                  </a:lnTo>
                  <a:lnTo>
                    <a:pt x="28506" y="18049"/>
                  </a:lnTo>
                  <a:lnTo>
                    <a:pt x="27812" y="17200"/>
                  </a:lnTo>
                  <a:lnTo>
                    <a:pt x="12855" y="2256"/>
                  </a:lnTo>
                  <a:lnTo>
                    <a:pt x="14648" y="1484"/>
                  </a:lnTo>
                  <a:lnTo>
                    <a:pt x="16517" y="829"/>
                  </a:lnTo>
                  <a:lnTo>
                    <a:pt x="18445" y="404"/>
                  </a:lnTo>
                  <a:lnTo>
                    <a:pt x="20430" y="96"/>
                  </a:lnTo>
                  <a:lnTo>
                    <a:pt x="225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Development and Delivery Best Practices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800477" y="326287"/>
            <a:ext cx="5045773" cy="133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Includes the Agile Lifecycle Delivery Approach and Development Best Practices;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Discusses the phases of development roadmap and best practices as well as deliverables and corresponding Guidelines.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Solutions Design Document (SDD)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56830" y="2336348"/>
            <a:ext cx="6301259" cy="7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Contains a detailed process created by the Business Analyst for the PDD.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Contains the detailed technical definition of the Robot developed by the Development Team in order to achieve the To-Be process.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developers and Lead developer are the ones responsible for the creation of the SDD.</a:t>
            </a:r>
          </a:p>
        </p:txBody>
      </p:sp>
      <p:grpSp>
        <p:nvGrpSpPr>
          <p:cNvPr id="40" name="Group 39"/>
          <p:cNvGrpSpPr/>
          <p:nvPr/>
        </p:nvGrpSpPr>
        <p:grpSpPr>
          <a:xfrm rot="5400000" flipH="1">
            <a:off x="784791" y="2827157"/>
            <a:ext cx="994908" cy="2564490"/>
            <a:chOff x="9374415" y="2906904"/>
            <a:chExt cx="1992086" cy="4942114"/>
          </a:xfrm>
        </p:grpSpPr>
        <p:sp>
          <p:nvSpPr>
            <p:cNvPr id="41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43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9;p14"/>
          <p:cNvSpPr txBox="1">
            <a:spLocks/>
          </p:cNvSpPr>
          <p:nvPr/>
        </p:nvSpPr>
        <p:spPr>
          <a:xfrm flipH="1">
            <a:off x="213130" y="3611948"/>
            <a:ext cx="1509731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Operations and Deployment Handbook (ODH)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Google Shape;59;p14"/>
          <p:cNvSpPr txBox="1">
            <a:spLocks/>
          </p:cNvSpPr>
          <p:nvPr/>
        </p:nvSpPr>
        <p:spPr>
          <a:xfrm>
            <a:off x="2691953" y="3720328"/>
            <a:ext cx="6301259" cy="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Contains the information on how to operate and support the Robot;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Handed over during the deployment to Production and serves as guide for the support team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62" name="Rectangle 61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65" name="Rectangle 64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219;p29"/>
          <p:cNvGrpSpPr/>
          <p:nvPr/>
        </p:nvGrpSpPr>
        <p:grpSpPr>
          <a:xfrm>
            <a:off x="2579413" y="650985"/>
            <a:ext cx="686710" cy="687393"/>
            <a:chOff x="2005013" y="4454526"/>
            <a:chExt cx="4800600" cy="4805363"/>
          </a:xfrm>
          <a:solidFill>
            <a:srgbClr val="408F7C"/>
          </a:solidFill>
        </p:grpSpPr>
        <p:sp>
          <p:nvSpPr>
            <p:cNvPr id="50" name="Google Shape;220;p29"/>
            <p:cNvSpPr/>
            <p:nvPr/>
          </p:nvSpPr>
          <p:spPr>
            <a:xfrm>
              <a:off x="4762500" y="6413501"/>
              <a:ext cx="584200" cy="887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819" y="0"/>
                  </a:moveTo>
                  <a:lnTo>
                    <a:pt x="120000" y="59839"/>
                  </a:lnTo>
                  <a:lnTo>
                    <a:pt x="28819" y="120000"/>
                  </a:lnTo>
                  <a:lnTo>
                    <a:pt x="0" y="101018"/>
                  </a:lnTo>
                  <a:lnTo>
                    <a:pt x="62035" y="59839"/>
                  </a:lnTo>
                  <a:lnTo>
                    <a:pt x="0" y="18981"/>
                  </a:lnTo>
                  <a:lnTo>
                    <a:pt x="28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1;p29"/>
            <p:cNvSpPr/>
            <p:nvPr/>
          </p:nvSpPr>
          <p:spPr>
            <a:xfrm>
              <a:off x="3463925" y="6413501"/>
              <a:ext cx="585788" cy="887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056" y="0"/>
                  </a:moveTo>
                  <a:lnTo>
                    <a:pt x="120000" y="18981"/>
                  </a:lnTo>
                  <a:lnTo>
                    <a:pt x="58048" y="59839"/>
                  </a:lnTo>
                  <a:lnTo>
                    <a:pt x="120000" y="101018"/>
                  </a:lnTo>
                  <a:lnTo>
                    <a:pt x="91056" y="120000"/>
                  </a:lnTo>
                  <a:lnTo>
                    <a:pt x="0" y="59839"/>
                  </a:lnTo>
                  <a:lnTo>
                    <a:pt x="910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2;p29"/>
            <p:cNvSpPr/>
            <p:nvPr/>
          </p:nvSpPr>
          <p:spPr>
            <a:xfrm>
              <a:off x="4092575" y="6288088"/>
              <a:ext cx="619125" cy="125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846" y="0"/>
                  </a:moveTo>
                  <a:lnTo>
                    <a:pt x="120000" y="6515"/>
                  </a:lnTo>
                  <a:lnTo>
                    <a:pt x="36461" y="119999"/>
                  </a:lnTo>
                  <a:lnTo>
                    <a:pt x="0" y="113560"/>
                  </a:lnTo>
                  <a:lnTo>
                    <a:pt x="838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23;p29"/>
            <p:cNvSpPr/>
            <p:nvPr/>
          </p:nvSpPr>
          <p:spPr>
            <a:xfrm>
              <a:off x="2005013" y="4454526"/>
              <a:ext cx="4800600" cy="48053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9" y="27481"/>
                  </a:moveTo>
                  <a:lnTo>
                    <a:pt x="57330" y="27600"/>
                  </a:lnTo>
                  <a:lnTo>
                    <a:pt x="54751" y="27918"/>
                  </a:lnTo>
                  <a:lnTo>
                    <a:pt x="52211" y="28433"/>
                  </a:lnTo>
                  <a:lnTo>
                    <a:pt x="49730" y="29167"/>
                  </a:lnTo>
                  <a:lnTo>
                    <a:pt x="47368" y="30039"/>
                  </a:lnTo>
                  <a:lnTo>
                    <a:pt x="45086" y="31150"/>
                  </a:lnTo>
                  <a:lnTo>
                    <a:pt x="42903" y="32379"/>
                  </a:lnTo>
                  <a:lnTo>
                    <a:pt x="40820" y="33767"/>
                  </a:lnTo>
                  <a:lnTo>
                    <a:pt x="38875" y="35353"/>
                  </a:lnTo>
                  <a:lnTo>
                    <a:pt x="37049" y="37019"/>
                  </a:lnTo>
                  <a:lnTo>
                    <a:pt x="35343" y="38863"/>
                  </a:lnTo>
                  <a:lnTo>
                    <a:pt x="33795" y="40826"/>
                  </a:lnTo>
                  <a:lnTo>
                    <a:pt x="32386" y="42868"/>
                  </a:lnTo>
                  <a:lnTo>
                    <a:pt x="31136" y="45069"/>
                  </a:lnTo>
                  <a:lnTo>
                    <a:pt x="30084" y="47369"/>
                  </a:lnTo>
                  <a:lnTo>
                    <a:pt x="29171" y="49748"/>
                  </a:lnTo>
                  <a:lnTo>
                    <a:pt x="28476" y="52187"/>
                  </a:lnTo>
                  <a:lnTo>
                    <a:pt x="27921" y="54725"/>
                  </a:lnTo>
                  <a:lnTo>
                    <a:pt x="27623" y="57343"/>
                  </a:lnTo>
                  <a:lnTo>
                    <a:pt x="27524" y="59980"/>
                  </a:lnTo>
                  <a:lnTo>
                    <a:pt x="27623" y="62656"/>
                  </a:lnTo>
                  <a:lnTo>
                    <a:pt x="27921" y="65274"/>
                  </a:lnTo>
                  <a:lnTo>
                    <a:pt x="28476" y="67812"/>
                  </a:lnTo>
                  <a:lnTo>
                    <a:pt x="29171" y="70251"/>
                  </a:lnTo>
                  <a:lnTo>
                    <a:pt x="30084" y="72630"/>
                  </a:lnTo>
                  <a:lnTo>
                    <a:pt x="31136" y="74930"/>
                  </a:lnTo>
                  <a:lnTo>
                    <a:pt x="32386" y="77131"/>
                  </a:lnTo>
                  <a:lnTo>
                    <a:pt x="33795" y="79173"/>
                  </a:lnTo>
                  <a:lnTo>
                    <a:pt x="35343" y="81156"/>
                  </a:lnTo>
                  <a:lnTo>
                    <a:pt x="37049" y="82980"/>
                  </a:lnTo>
                  <a:lnTo>
                    <a:pt x="38875" y="84666"/>
                  </a:lnTo>
                  <a:lnTo>
                    <a:pt x="40820" y="86232"/>
                  </a:lnTo>
                  <a:lnTo>
                    <a:pt x="42903" y="87620"/>
                  </a:lnTo>
                  <a:lnTo>
                    <a:pt x="45086" y="88869"/>
                  </a:lnTo>
                  <a:lnTo>
                    <a:pt x="47368" y="89960"/>
                  </a:lnTo>
                  <a:lnTo>
                    <a:pt x="49730" y="90832"/>
                  </a:lnTo>
                  <a:lnTo>
                    <a:pt x="52211" y="91566"/>
                  </a:lnTo>
                  <a:lnTo>
                    <a:pt x="54751" y="92081"/>
                  </a:lnTo>
                  <a:lnTo>
                    <a:pt x="57330" y="92399"/>
                  </a:lnTo>
                  <a:lnTo>
                    <a:pt x="60009" y="92518"/>
                  </a:lnTo>
                  <a:lnTo>
                    <a:pt x="62669" y="92399"/>
                  </a:lnTo>
                  <a:lnTo>
                    <a:pt x="65268" y="92081"/>
                  </a:lnTo>
                  <a:lnTo>
                    <a:pt x="67828" y="91566"/>
                  </a:lnTo>
                  <a:lnTo>
                    <a:pt x="70269" y="90832"/>
                  </a:lnTo>
                  <a:lnTo>
                    <a:pt x="72650" y="89960"/>
                  </a:lnTo>
                  <a:lnTo>
                    <a:pt x="74913" y="88869"/>
                  </a:lnTo>
                  <a:lnTo>
                    <a:pt x="77096" y="87620"/>
                  </a:lnTo>
                  <a:lnTo>
                    <a:pt x="79179" y="86232"/>
                  </a:lnTo>
                  <a:lnTo>
                    <a:pt x="81124" y="84666"/>
                  </a:lnTo>
                  <a:lnTo>
                    <a:pt x="82989" y="82980"/>
                  </a:lnTo>
                  <a:lnTo>
                    <a:pt x="84676" y="81156"/>
                  </a:lnTo>
                  <a:lnTo>
                    <a:pt x="86244" y="79173"/>
                  </a:lnTo>
                  <a:lnTo>
                    <a:pt x="87633" y="77131"/>
                  </a:lnTo>
                  <a:lnTo>
                    <a:pt x="88863" y="74930"/>
                  </a:lnTo>
                  <a:lnTo>
                    <a:pt x="89935" y="72630"/>
                  </a:lnTo>
                  <a:lnTo>
                    <a:pt x="90848" y="70251"/>
                  </a:lnTo>
                  <a:lnTo>
                    <a:pt x="91542" y="67812"/>
                  </a:lnTo>
                  <a:lnTo>
                    <a:pt x="92078" y="65274"/>
                  </a:lnTo>
                  <a:lnTo>
                    <a:pt x="92376" y="62656"/>
                  </a:lnTo>
                  <a:lnTo>
                    <a:pt x="92495" y="59980"/>
                  </a:lnTo>
                  <a:lnTo>
                    <a:pt x="92376" y="57343"/>
                  </a:lnTo>
                  <a:lnTo>
                    <a:pt x="92078" y="54725"/>
                  </a:lnTo>
                  <a:lnTo>
                    <a:pt x="91542" y="52187"/>
                  </a:lnTo>
                  <a:lnTo>
                    <a:pt x="90848" y="49748"/>
                  </a:lnTo>
                  <a:lnTo>
                    <a:pt x="89935" y="47369"/>
                  </a:lnTo>
                  <a:lnTo>
                    <a:pt x="88863" y="45069"/>
                  </a:lnTo>
                  <a:lnTo>
                    <a:pt x="87633" y="42868"/>
                  </a:lnTo>
                  <a:lnTo>
                    <a:pt x="86244" y="40826"/>
                  </a:lnTo>
                  <a:lnTo>
                    <a:pt x="84676" y="38863"/>
                  </a:lnTo>
                  <a:lnTo>
                    <a:pt x="82989" y="37019"/>
                  </a:lnTo>
                  <a:lnTo>
                    <a:pt x="81124" y="35353"/>
                  </a:lnTo>
                  <a:lnTo>
                    <a:pt x="79179" y="33767"/>
                  </a:lnTo>
                  <a:lnTo>
                    <a:pt x="77096" y="32379"/>
                  </a:lnTo>
                  <a:lnTo>
                    <a:pt x="74913" y="31150"/>
                  </a:lnTo>
                  <a:lnTo>
                    <a:pt x="72650" y="30039"/>
                  </a:lnTo>
                  <a:lnTo>
                    <a:pt x="70269" y="29167"/>
                  </a:lnTo>
                  <a:lnTo>
                    <a:pt x="67828" y="28433"/>
                  </a:lnTo>
                  <a:lnTo>
                    <a:pt x="65268" y="27918"/>
                  </a:lnTo>
                  <a:lnTo>
                    <a:pt x="62669" y="27600"/>
                  </a:lnTo>
                  <a:lnTo>
                    <a:pt x="60009" y="27481"/>
                  </a:lnTo>
                  <a:close/>
                  <a:moveTo>
                    <a:pt x="50385" y="0"/>
                  </a:moveTo>
                  <a:lnTo>
                    <a:pt x="69614" y="0"/>
                  </a:lnTo>
                  <a:lnTo>
                    <a:pt x="71956" y="14038"/>
                  </a:lnTo>
                  <a:lnTo>
                    <a:pt x="74476" y="14771"/>
                  </a:lnTo>
                  <a:lnTo>
                    <a:pt x="76917" y="15644"/>
                  </a:lnTo>
                  <a:lnTo>
                    <a:pt x="79338" y="16635"/>
                  </a:lnTo>
                  <a:lnTo>
                    <a:pt x="81700" y="17766"/>
                  </a:lnTo>
                  <a:lnTo>
                    <a:pt x="84021" y="19035"/>
                  </a:lnTo>
                  <a:lnTo>
                    <a:pt x="95630" y="10786"/>
                  </a:lnTo>
                  <a:lnTo>
                    <a:pt x="109224" y="24368"/>
                  </a:lnTo>
                  <a:lnTo>
                    <a:pt x="100969" y="35968"/>
                  </a:lnTo>
                  <a:lnTo>
                    <a:pt x="102497" y="38863"/>
                  </a:lnTo>
                  <a:lnTo>
                    <a:pt x="103846" y="41857"/>
                  </a:lnTo>
                  <a:lnTo>
                    <a:pt x="105017" y="44890"/>
                  </a:lnTo>
                  <a:lnTo>
                    <a:pt x="105930" y="48023"/>
                  </a:lnTo>
                  <a:lnTo>
                    <a:pt x="120000" y="50363"/>
                  </a:lnTo>
                  <a:lnTo>
                    <a:pt x="120000" y="69596"/>
                  </a:lnTo>
                  <a:lnTo>
                    <a:pt x="105930" y="71976"/>
                  </a:lnTo>
                  <a:lnTo>
                    <a:pt x="105215" y="74454"/>
                  </a:lnTo>
                  <a:lnTo>
                    <a:pt x="104362" y="76953"/>
                  </a:lnTo>
                  <a:lnTo>
                    <a:pt x="103350" y="79352"/>
                  </a:lnTo>
                  <a:lnTo>
                    <a:pt x="102219" y="81731"/>
                  </a:lnTo>
                  <a:lnTo>
                    <a:pt x="100969" y="84031"/>
                  </a:lnTo>
                  <a:lnTo>
                    <a:pt x="109224" y="95631"/>
                  </a:lnTo>
                  <a:lnTo>
                    <a:pt x="95630" y="109233"/>
                  </a:lnTo>
                  <a:lnTo>
                    <a:pt x="84021" y="100925"/>
                  </a:lnTo>
                  <a:lnTo>
                    <a:pt x="81700" y="102214"/>
                  </a:lnTo>
                  <a:lnTo>
                    <a:pt x="79338" y="103384"/>
                  </a:lnTo>
                  <a:lnTo>
                    <a:pt x="76917" y="104355"/>
                  </a:lnTo>
                  <a:lnTo>
                    <a:pt x="74476" y="105247"/>
                  </a:lnTo>
                  <a:lnTo>
                    <a:pt x="71956" y="105961"/>
                  </a:lnTo>
                  <a:lnTo>
                    <a:pt x="69614" y="120000"/>
                  </a:lnTo>
                  <a:lnTo>
                    <a:pt x="50385" y="120000"/>
                  </a:lnTo>
                  <a:lnTo>
                    <a:pt x="48063" y="105961"/>
                  </a:lnTo>
                  <a:lnTo>
                    <a:pt x="45543" y="105247"/>
                  </a:lnTo>
                  <a:lnTo>
                    <a:pt x="43082" y="104355"/>
                  </a:lnTo>
                  <a:lnTo>
                    <a:pt x="40681" y="103384"/>
                  </a:lnTo>
                  <a:lnTo>
                    <a:pt x="38299" y="102214"/>
                  </a:lnTo>
                  <a:lnTo>
                    <a:pt x="35998" y="100925"/>
                  </a:lnTo>
                  <a:lnTo>
                    <a:pt x="24369" y="109233"/>
                  </a:lnTo>
                  <a:lnTo>
                    <a:pt x="10775" y="95631"/>
                  </a:lnTo>
                  <a:lnTo>
                    <a:pt x="19070" y="84031"/>
                  </a:lnTo>
                  <a:lnTo>
                    <a:pt x="17800" y="81731"/>
                  </a:lnTo>
                  <a:lnTo>
                    <a:pt x="16669" y="79352"/>
                  </a:lnTo>
                  <a:lnTo>
                    <a:pt x="15637" y="76953"/>
                  </a:lnTo>
                  <a:lnTo>
                    <a:pt x="14804" y="74454"/>
                  </a:lnTo>
                  <a:lnTo>
                    <a:pt x="14069" y="71976"/>
                  </a:lnTo>
                  <a:lnTo>
                    <a:pt x="0" y="69596"/>
                  </a:lnTo>
                  <a:lnTo>
                    <a:pt x="0" y="50363"/>
                  </a:lnTo>
                  <a:lnTo>
                    <a:pt x="14069" y="48023"/>
                  </a:lnTo>
                  <a:lnTo>
                    <a:pt x="14982" y="44890"/>
                  </a:lnTo>
                  <a:lnTo>
                    <a:pt x="16153" y="41857"/>
                  </a:lnTo>
                  <a:lnTo>
                    <a:pt x="17502" y="38863"/>
                  </a:lnTo>
                  <a:lnTo>
                    <a:pt x="19070" y="35968"/>
                  </a:lnTo>
                  <a:lnTo>
                    <a:pt x="10775" y="24368"/>
                  </a:lnTo>
                  <a:lnTo>
                    <a:pt x="24369" y="10786"/>
                  </a:lnTo>
                  <a:lnTo>
                    <a:pt x="35998" y="19035"/>
                  </a:lnTo>
                  <a:lnTo>
                    <a:pt x="38299" y="17766"/>
                  </a:lnTo>
                  <a:lnTo>
                    <a:pt x="40681" y="16635"/>
                  </a:lnTo>
                  <a:lnTo>
                    <a:pt x="43082" y="15644"/>
                  </a:lnTo>
                  <a:lnTo>
                    <a:pt x="45543" y="14771"/>
                  </a:lnTo>
                  <a:lnTo>
                    <a:pt x="48063" y="14038"/>
                  </a:lnTo>
                  <a:lnTo>
                    <a:pt x="503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200;p27"/>
          <p:cNvSpPr/>
          <p:nvPr/>
        </p:nvSpPr>
        <p:spPr>
          <a:xfrm>
            <a:off x="1848747" y="3877931"/>
            <a:ext cx="372383" cy="4636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770" y="99494"/>
                </a:moveTo>
                <a:lnTo>
                  <a:pt x="51505" y="99578"/>
                </a:lnTo>
                <a:lnTo>
                  <a:pt x="50271" y="99856"/>
                </a:lnTo>
                <a:lnTo>
                  <a:pt x="49100" y="100245"/>
                </a:lnTo>
                <a:lnTo>
                  <a:pt x="48088" y="100830"/>
                </a:lnTo>
                <a:lnTo>
                  <a:pt x="47171" y="101581"/>
                </a:lnTo>
                <a:lnTo>
                  <a:pt x="46380" y="102360"/>
                </a:lnTo>
                <a:lnTo>
                  <a:pt x="45810" y="103250"/>
                </a:lnTo>
                <a:lnTo>
                  <a:pt x="45336" y="104224"/>
                </a:lnTo>
                <a:lnTo>
                  <a:pt x="45051" y="105253"/>
                </a:lnTo>
                <a:lnTo>
                  <a:pt x="44924" y="106311"/>
                </a:lnTo>
                <a:lnTo>
                  <a:pt x="45051" y="107396"/>
                </a:lnTo>
                <a:lnTo>
                  <a:pt x="45336" y="108481"/>
                </a:lnTo>
                <a:lnTo>
                  <a:pt x="45842" y="109510"/>
                </a:lnTo>
                <a:lnTo>
                  <a:pt x="46506" y="110428"/>
                </a:lnTo>
                <a:lnTo>
                  <a:pt x="47297" y="111235"/>
                </a:lnTo>
                <a:lnTo>
                  <a:pt x="48215" y="111875"/>
                </a:lnTo>
                <a:lnTo>
                  <a:pt x="49227" y="112432"/>
                </a:lnTo>
                <a:lnTo>
                  <a:pt x="50303" y="112821"/>
                </a:lnTo>
                <a:lnTo>
                  <a:pt x="51473" y="113072"/>
                </a:lnTo>
                <a:lnTo>
                  <a:pt x="52707" y="113155"/>
                </a:lnTo>
                <a:lnTo>
                  <a:pt x="53909" y="113072"/>
                </a:lnTo>
                <a:lnTo>
                  <a:pt x="55175" y="112821"/>
                </a:lnTo>
                <a:lnTo>
                  <a:pt x="56314" y="112376"/>
                </a:lnTo>
                <a:lnTo>
                  <a:pt x="57358" y="111792"/>
                </a:lnTo>
                <a:lnTo>
                  <a:pt x="58275" y="111124"/>
                </a:lnTo>
                <a:lnTo>
                  <a:pt x="59066" y="110317"/>
                </a:lnTo>
                <a:lnTo>
                  <a:pt x="59667" y="109399"/>
                </a:lnTo>
                <a:lnTo>
                  <a:pt x="60142" y="108453"/>
                </a:lnTo>
                <a:lnTo>
                  <a:pt x="60395" y="107396"/>
                </a:lnTo>
                <a:lnTo>
                  <a:pt x="60490" y="106338"/>
                </a:lnTo>
                <a:lnTo>
                  <a:pt x="60395" y="105281"/>
                </a:lnTo>
                <a:lnTo>
                  <a:pt x="60079" y="104196"/>
                </a:lnTo>
                <a:lnTo>
                  <a:pt x="59604" y="103167"/>
                </a:lnTo>
                <a:lnTo>
                  <a:pt x="58971" y="102249"/>
                </a:lnTo>
                <a:lnTo>
                  <a:pt x="58149" y="101469"/>
                </a:lnTo>
                <a:lnTo>
                  <a:pt x="57231" y="100774"/>
                </a:lnTo>
                <a:lnTo>
                  <a:pt x="56250" y="100217"/>
                </a:lnTo>
                <a:lnTo>
                  <a:pt x="55112" y="99828"/>
                </a:lnTo>
                <a:lnTo>
                  <a:pt x="53973" y="99578"/>
                </a:lnTo>
                <a:lnTo>
                  <a:pt x="52770" y="99494"/>
                </a:lnTo>
                <a:close/>
                <a:moveTo>
                  <a:pt x="53118" y="92677"/>
                </a:moveTo>
                <a:lnTo>
                  <a:pt x="54827" y="92789"/>
                </a:lnTo>
                <a:lnTo>
                  <a:pt x="56535" y="93095"/>
                </a:lnTo>
                <a:lnTo>
                  <a:pt x="58149" y="93512"/>
                </a:lnTo>
                <a:lnTo>
                  <a:pt x="59731" y="94152"/>
                </a:lnTo>
                <a:lnTo>
                  <a:pt x="61218" y="94875"/>
                </a:lnTo>
                <a:lnTo>
                  <a:pt x="62578" y="95766"/>
                </a:lnTo>
                <a:lnTo>
                  <a:pt x="63812" y="96767"/>
                </a:lnTo>
                <a:lnTo>
                  <a:pt x="64982" y="97936"/>
                </a:lnTo>
                <a:lnTo>
                  <a:pt x="65963" y="99216"/>
                </a:lnTo>
                <a:lnTo>
                  <a:pt x="66786" y="100551"/>
                </a:lnTo>
                <a:lnTo>
                  <a:pt x="67450" y="102054"/>
                </a:lnTo>
                <a:lnTo>
                  <a:pt x="67956" y="103612"/>
                </a:lnTo>
                <a:lnTo>
                  <a:pt x="68209" y="105142"/>
                </a:lnTo>
                <a:lnTo>
                  <a:pt x="68241" y="106672"/>
                </a:lnTo>
                <a:lnTo>
                  <a:pt x="68114" y="108203"/>
                </a:lnTo>
                <a:lnTo>
                  <a:pt x="67798" y="109649"/>
                </a:lnTo>
                <a:lnTo>
                  <a:pt x="67292" y="111124"/>
                </a:lnTo>
                <a:lnTo>
                  <a:pt x="66596" y="112487"/>
                </a:lnTo>
                <a:lnTo>
                  <a:pt x="65773" y="113767"/>
                </a:lnTo>
                <a:lnTo>
                  <a:pt x="64729" y="115019"/>
                </a:lnTo>
                <a:lnTo>
                  <a:pt x="63559" y="116104"/>
                </a:lnTo>
                <a:lnTo>
                  <a:pt x="62293" y="117134"/>
                </a:lnTo>
                <a:lnTo>
                  <a:pt x="60838" y="117996"/>
                </a:lnTo>
                <a:lnTo>
                  <a:pt x="59256" y="118720"/>
                </a:lnTo>
                <a:lnTo>
                  <a:pt x="57611" y="119304"/>
                </a:lnTo>
                <a:lnTo>
                  <a:pt x="55839" y="119721"/>
                </a:lnTo>
                <a:lnTo>
                  <a:pt x="54099" y="119972"/>
                </a:lnTo>
                <a:lnTo>
                  <a:pt x="52359" y="120000"/>
                </a:lnTo>
                <a:lnTo>
                  <a:pt x="50619" y="119860"/>
                </a:lnTo>
                <a:lnTo>
                  <a:pt x="48911" y="119610"/>
                </a:lnTo>
                <a:lnTo>
                  <a:pt x="47297" y="119137"/>
                </a:lnTo>
                <a:lnTo>
                  <a:pt x="45715" y="118553"/>
                </a:lnTo>
                <a:lnTo>
                  <a:pt x="44260" y="117774"/>
                </a:lnTo>
                <a:lnTo>
                  <a:pt x="42868" y="116911"/>
                </a:lnTo>
                <a:lnTo>
                  <a:pt x="41634" y="115882"/>
                </a:lnTo>
                <a:lnTo>
                  <a:pt x="40464" y="114741"/>
                </a:lnTo>
                <a:lnTo>
                  <a:pt x="39451" y="113489"/>
                </a:lnTo>
                <a:lnTo>
                  <a:pt x="38629" y="112098"/>
                </a:lnTo>
                <a:lnTo>
                  <a:pt x="37964" y="110595"/>
                </a:lnTo>
                <a:lnTo>
                  <a:pt x="37521" y="109065"/>
                </a:lnTo>
                <a:lnTo>
                  <a:pt x="37237" y="107507"/>
                </a:lnTo>
                <a:lnTo>
                  <a:pt x="37173" y="105977"/>
                </a:lnTo>
                <a:lnTo>
                  <a:pt x="37300" y="104474"/>
                </a:lnTo>
                <a:lnTo>
                  <a:pt x="37648" y="103000"/>
                </a:lnTo>
                <a:lnTo>
                  <a:pt x="38186" y="101581"/>
                </a:lnTo>
                <a:lnTo>
                  <a:pt x="38850" y="100190"/>
                </a:lnTo>
                <a:lnTo>
                  <a:pt x="39704" y="98882"/>
                </a:lnTo>
                <a:lnTo>
                  <a:pt x="40717" y="97686"/>
                </a:lnTo>
                <a:lnTo>
                  <a:pt x="41856" y="96545"/>
                </a:lnTo>
                <a:lnTo>
                  <a:pt x="43153" y="95571"/>
                </a:lnTo>
                <a:lnTo>
                  <a:pt x="44608" y="94681"/>
                </a:lnTo>
                <a:lnTo>
                  <a:pt x="46190" y="93957"/>
                </a:lnTo>
                <a:lnTo>
                  <a:pt x="47867" y="93345"/>
                </a:lnTo>
                <a:lnTo>
                  <a:pt x="49607" y="92928"/>
                </a:lnTo>
                <a:lnTo>
                  <a:pt x="51347" y="92705"/>
                </a:lnTo>
                <a:lnTo>
                  <a:pt x="53118" y="92677"/>
                </a:lnTo>
                <a:close/>
                <a:moveTo>
                  <a:pt x="115697" y="81103"/>
                </a:moveTo>
                <a:lnTo>
                  <a:pt x="116583" y="81103"/>
                </a:lnTo>
                <a:lnTo>
                  <a:pt x="117437" y="81270"/>
                </a:lnTo>
                <a:lnTo>
                  <a:pt x="118196" y="81660"/>
                </a:lnTo>
                <a:lnTo>
                  <a:pt x="118892" y="82133"/>
                </a:lnTo>
                <a:lnTo>
                  <a:pt x="119430" y="82745"/>
                </a:lnTo>
                <a:lnTo>
                  <a:pt x="119810" y="83468"/>
                </a:lnTo>
                <a:lnTo>
                  <a:pt x="120000" y="84219"/>
                </a:lnTo>
                <a:lnTo>
                  <a:pt x="119968" y="85026"/>
                </a:lnTo>
                <a:lnTo>
                  <a:pt x="119778" y="85750"/>
                </a:lnTo>
                <a:lnTo>
                  <a:pt x="119398" y="86445"/>
                </a:lnTo>
                <a:lnTo>
                  <a:pt x="118797" y="87029"/>
                </a:lnTo>
                <a:lnTo>
                  <a:pt x="118101" y="87502"/>
                </a:lnTo>
                <a:lnTo>
                  <a:pt x="117279" y="87864"/>
                </a:lnTo>
                <a:lnTo>
                  <a:pt x="71310" y="101219"/>
                </a:lnTo>
                <a:lnTo>
                  <a:pt x="71278" y="101108"/>
                </a:lnTo>
                <a:lnTo>
                  <a:pt x="71215" y="100941"/>
                </a:lnTo>
                <a:lnTo>
                  <a:pt x="70519" y="99299"/>
                </a:lnTo>
                <a:lnTo>
                  <a:pt x="69601" y="97769"/>
                </a:lnTo>
                <a:lnTo>
                  <a:pt x="68589" y="96322"/>
                </a:lnTo>
                <a:lnTo>
                  <a:pt x="67387" y="95015"/>
                </a:lnTo>
                <a:lnTo>
                  <a:pt x="114843" y="81242"/>
                </a:lnTo>
                <a:lnTo>
                  <a:pt x="115697" y="81103"/>
                </a:lnTo>
                <a:close/>
                <a:moveTo>
                  <a:pt x="78839" y="45490"/>
                </a:moveTo>
                <a:lnTo>
                  <a:pt x="70645" y="61210"/>
                </a:lnTo>
                <a:lnTo>
                  <a:pt x="76087" y="63436"/>
                </a:lnTo>
                <a:lnTo>
                  <a:pt x="79630" y="56619"/>
                </a:lnTo>
                <a:lnTo>
                  <a:pt x="86053" y="73702"/>
                </a:lnTo>
                <a:lnTo>
                  <a:pt x="92190" y="71922"/>
                </a:lnTo>
                <a:lnTo>
                  <a:pt x="85768" y="54838"/>
                </a:lnTo>
                <a:lnTo>
                  <a:pt x="93234" y="58455"/>
                </a:lnTo>
                <a:lnTo>
                  <a:pt x="96113" y="53809"/>
                </a:lnTo>
                <a:lnTo>
                  <a:pt x="78839" y="45490"/>
                </a:lnTo>
                <a:close/>
                <a:moveTo>
                  <a:pt x="100954" y="27711"/>
                </a:moveTo>
                <a:lnTo>
                  <a:pt x="101555" y="27767"/>
                </a:lnTo>
                <a:lnTo>
                  <a:pt x="102093" y="28045"/>
                </a:lnTo>
                <a:lnTo>
                  <a:pt x="102536" y="28407"/>
                </a:lnTo>
                <a:lnTo>
                  <a:pt x="102820" y="28880"/>
                </a:lnTo>
                <a:lnTo>
                  <a:pt x="118924" y="71810"/>
                </a:lnTo>
                <a:lnTo>
                  <a:pt x="119019" y="72395"/>
                </a:lnTo>
                <a:lnTo>
                  <a:pt x="118924" y="72895"/>
                </a:lnTo>
                <a:lnTo>
                  <a:pt x="118639" y="73368"/>
                </a:lnTo>
                <a:lnTo>
                  <a:pt x="118228" y="73786"/>
                </a:lnTo>
                <a:lnTo>
                  <a:pt x="117690" y="74036"/>
                </a:lnTo>
                <a:lnTo>
                  <a:pt x="66976" y="88754"/>
                </a:lnTo>
                <a:lnTo>
                  <a:pt x="66343" y="88810"/>
                </a:lnTo>
                <a:lnTo>
                  <a:pt x="65773" y="88754"/>
                </a:lnTo>
                <a:lnTo>
                  <a:pt x="65172" y="88504"/>
                </a:lnTo>
                <a:lnTo>
                  <a:pt x="64761" y="88142"/>
                </a:lnTo>
                <a:lnTo>
                  <a:pt x="64476" y="87614"/>
                </a:lnTo>
                <a:lnTo>
                  <a:pt x="48373" y="44683"/>
                </a:lnTo>
                <a:lnTo>
                  <a:pt x="48246" y="44127"/>
                </a:lnTo>
                <a:lnTo>
                  <a:pt x="48373" y="43626"/>
                </a:lnTo>
                <a:lnTo>
                  <a:pt x="48626" y="43153"/>
                </a:lnTo>
                <a:lnTo>
                  <a:pt x="49069" y="42735"/>
                </a:lnTo>
                <a:lnTo>
                  <a:pt x="49607" y="42485"/>
                </a:lnTo>
                <a:lnTo>
                  <a:pt x="100353" y="27767"/>
                </a:lnTo>
                <a:lnTo>
                  <a:pt x="100954" y="27711"/>
                </a:lnTo>
                <a:close/>
                <a:moveTo>
                  <a:pt x="15438" y="3672"/>
                </a:moveTo>
                <a:lnTo>
                  <a:pt x="17179" y="3839"/>
                </a:lnTo>
                <a:lnTo>
                  <a:pt x="18919" y="4201"/>
                </a:lnTo>
                <a:lnTo>
                  <a:pt x="20532" y="4729"/>
                </a:lnTo>
                <a:lnTo>
                  <a:pt x="22114" y="5425"/>
                </a:lnTo>
                <a:lnTo>
                  <a:pt x="23569" y="6260"/>
                </a:lnTo>
                <a:lnTo>
                  <a:pt x="24898" y="7261"/>
                </a:lnTo>
                <a:lnTo>
                  <a:pt x="26100" y="8402"/>
                </a:lnTo>
                <a:lnTo>
                  <a:pt x="27113" y="9682"/>
                </a:lnTo>
                <a:lnTo>
                  <a:pt x="28030" y="11073"/>
                </a:lnTo>
                <a:lnTo>
                  <a:pt x="28694" y="12548"/>
                </a:lnTo>
                <a:lnTo>
                  <a:pt x="57643" y="89756"/>
                </a:lnTo>
                <a:lnTo>
                  <a:pt x="55618" y="89394"/>
                </a:lnTo>
                <a:lnTo>
                  <a:pt x="53498" y="89227"/>
                </a:lnTo>
                <a:lnTo>
                  <a:pt x="51378" y="89255"/>
                </a:lnTo>
                <a:lnTo>
                  <a:pt x="49227" y="89478"/>
                </a:lnTo>
                <a:lnTo>
                  <a:pt x="21196" y="14746"/>
                </a:lnTo>
                <a:lnTo>
                  <a:pt x="20690" y="13744"/>
                </a:lnTo>
                <a:lnTo>
                  <a:pt x="20058" y="12881"/>
                </a:lnTo>
                <a:lnTo>
                  <a:pt x="19203" y="12102"/>
                </a:lnTo>
                <a:lnTo>
                  <a:pt x="18317" y="11546"/>
                </a:lnTo>
                <a:lnTo>
                  <a:pt x="17242" y="11073"/>
                </a:lnTo>
                <a:lnTo>
                  <a:pt x="16166" y="10767"/>
                </a:lnTo>
                <a:lnTo>
                  <a:pt x="14964" y="10628"/>
                </a:lnTo>
                <a:lnTo>
                  <a:pt x="13762" y="10683"/>
                </a:lnTo>
                <a:lnTo>
                  <a:pt x="12559" y="10906"/>
                </a:lnTo>
                <a:lnTo>
                  <a:pt x="11421" y="11351"/>
                </a:lnTo>
                <a:lnTo>
                  <a:pt x="10440" y="11936"/>
                </a:lnTo>
                <a:lnTo>
                  <a:pt x="9617" y="12659"/>
                </a:lnTo>
                <a:lnTo>
                  <a:pt x="8890" y="13466"/>
                </a:lnTo>
                <a:lnTo>
                  <a:pt x="8352" y="14412"/>
                </a:lnTo>
                <a:lnTo>
                  <a:pt x="8035" y="15386"/>
                </a:lnTo>
                <a:lnTo>
                  <a:pt x="7877" y="16415"/>
                </a:lnTo>
                <a:lnTo>
                  <a:pt x="7940" y="17472"/>
                </a:lnTo>
                <a:lnTo>
                  <a:pt x="8225" y="18530"/>
                </a:lnTo>
                <a:lnTo>
                  <a:pt x="8415" y="19281"/>
                </a:lnTo>
                <a:lnTo>
                  <a:pt x="8352" y="20088"/>
                </a:lnTo>
                <a:lnTo>
                  <a:pt x="8162" y="20811"/>
                </a:lnTo>
                <a:lnTo>
                  <a:pt x="7782" y="21507"/>
                </a:lnTo>
                <a:lnTo>
                  <a:pt x="7244" y="22091"/>
                </a:lnTo>
                <a:lnTo>
                  <a:pt x="6548" y="22564"/>
                </a:lnTo>
                <a:lnTo>
                  <a:pt x="5726" y="22898"/>
                </a:lnTo>
                <a:lnTo>
                  <a:pt x="4808" y="23092"/>
                </a:lnTo>
                <a:lnTo>
                  <a:pt x="3923" y="23037"/>
                </a:lnTo>
                <a:lnTo>
                  <a:pt x="3068" y="22870"/>
                </a:lnTo>
                <a:lnTo>
                  <a:pt x="2309" y="22536"/>
                </a:lnTo>
                <a:lnTo>
                  <a:pt x="1645" y="22035"/>
                </a:lnTo>
                <a:lnTo>
                  <a:pt x="1075" y="21395"/>
                </a:lnTo>
                <a:lnTo>
                  <a:pt x="696" y="20672"/>
                </a:lnTo>
                <a:lnTo>
                  <a:pt x="253" y="19114"/>
                </a:lnTo>
                <a:lnTo>
                  <a:pt x="0" y="17556"/>
                </a:lnTo>
                <a:lnTo>
                  <a:pt x="0" y="15970"/>
                </a:lnTo>
                <a:lnTo>
                  <a:pt x="158" y="14440"/>
                </a:lnTo>
                <a:lnTo>
                  <a:pt x="569" y="12909"/>
                </a:lnTo>
                <a:lnTo>
                  <a:pt x="1202" y="11490"/>
                </a:lnTo>
                <a:lnTo>
                  <a:pt x="1961" y="10099"/>
                </a:lnTo>
                <a:lnTo>
                  <a:pt x="2942" y="8847"/>
                </a:lnTo>
                <a:lnTo>
                  <a:pt x="4049" y="7679"/>
                </a:lnTo>
                <a:lnTo>
                  <a:pt x="5346" y="6621"/>
                </a:lnTo>
                <a:lnTo>
                  <a:pt x="6802" y="5703"/>
                </a:lnTo>
                <a:lnTo>
                  <a:pt x="8352" y="4952"/>
                </a:lnTo>
                <a:lnTo>
                  <a:pt x="10092" y="4312"/>
                </a:lnTo>
                <a:lnTo>
                  <a:pt x="11895" y="3923"/>
                </a:lnTo>
                <a:lnTo>
                  <a:pt x="13667" y="3700"/>
                </a:lnTo>
                <a:lnTo>
                  <a:pt x="15438" y="3672"/>
                </a:lnTo>
                <a:close/>
                <a:moveTo>
                  <a:pt x="69665" y="0"/>
                </a:moveTo>
                <a:lnTo>
                  <a:pt x="70108" y="83"/>
                </a:lnTo>
                <a:lnTo>
                  <a:pt x="70487" y="389"/>
                </a:lnTo>
                <a:lnTo>
                  <a:pt x="70740" y="751"/>
                </a:lnTo>
                <a:lnTo>
                  <a:pt x="81054" y="28212"/>
                </a:lnTo>
                <a:lnTo>
                  <a:pt x="81117" y="28657"/>
                </a:lnTo>
                <a:lnTo>
                  <a:pt x="80959" y="29047"/>
                </a:lnTo>
                <a:lnTo>
                  <a:pt x="80674" y="29380"/>
                </a:lnTo>
                <a:lnTo>
                  <a:pt x="80263" y="29603"/>
                </a:lnTo>
                <a:lnTo>
                  <a:pt x="47835" y="39035"/>
                </a:lnTo>
                <a:lnTo>
                  <a:pt x="47329" y="39063"/>
                </a:lnTo>
                <a:lnTo>
                  <a:pt x="46886" y="38952"/>
                </a:lnTo>
                <a:lnTo>
                  <a:pt x="46475" y="38701"/>
                </a:lnTo>
                <a:lnTo>
                  <a:pt x="46221" y="38312"/>
                </a:lnTo>
                <a:lnTo>
                  <a:pt x="35939" y="10878"/>
                </a:lnTo>
                <a:lnTo>
                  <a:pt x="35876" y="10405"/>
                </a:lnTo>
                <a:lnTo>
                  <a:pt x="36003" y="10016"/>
                </a:lnTo>
                <a:lnTo>
                  <a:pt x="36319" y="9682"/>
                </a:lnTo>
                <a:lnTo>
                  <a:pt x="36730" y="9459"/>
                </a:lnTo>
                <a:lnTo>
                  <a:pt x="45525" y="6900"/>
                </a:lnTo>
                <a:lnTo>
                  <a:pt x="45589" y="6955"/>
                </a:lnTo>
                <a:lnTo>
                  <a:pt x="45652" y="6872"/>
                </a:lnTo>
                <a:lnTo>
                  <a:pt x="50271" y="5536"/>
                </a:lnTo>
                <a:lnTo>
                  <a:pt x="54131" y="15747"/>
                </a:lnTo>
                <a:lnTo>
                  <a:pt x="59383" y="14217"/>
                </a:lnTo>
                <a:lnTo>
                  <a:pt x="55523" y="4006"/>
                </a:lnTo>
                <a:lnTo>
                  <a:pt x="60205" y="2643"/>
                </a:lnTo>
                <a:lnTo>
                  <a:pt x="60300" y="2670"/>
                </a:lnTo>
                <a:lnTo>
                  <a:pt x="60332" y="2615"/>
                </a:lnTo>
                <a:lnTo>
                  <a:pt x="69158" y="55"/>
                </a:lnTo>
                <a:lnTo>
                  <a:pt x="69665" y="0"/>
                </a:lnTo>
                <a:close/>
              </a:path>
            </a:pathLst>
          </a:custGeom>
          <a:solidFill>
            <a:srgbClr val="B83B1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87;p7" descr="Puzzle"/>
          <p:cNvSpPr/>
          <p:nvPr/>
        </p:nvSpPr>
        <p:spPr>
          <a:xfrm>
            <a:off x="1765861" y="2624733"/>
            <a:ext cx="501417" cy="501417"/>
          </a:xfrm>
          <a:custGeom>
            <a:avLst/>
            <a:gdLst/>
            <a:ahLst/>
            <a:cxnLst/>
            <a:rect l="l" t="t" r="r" b="b"/>
            <a:pathLst>
              <a:path w="501416" h="501416" extrusionOk="0">
                <a:moveTo>
                  <a:pt x="324041" y="380450"/>
                </a:moveTo>
                <a:cubicBezTo>
                  <a:pt x="282674" y="381703"/>
                  <a:pt x="267631" y="328428"/>
                  <a:pt x="297089" y="297716"/>
                </a:cubicBezTo>
                <a:lnTo>
                  <a:pt x="301477" y="293329"/>
                </a:lnTo>
                <a:cubicBezTo>
                  <a:pt x="332189" y="263871"/>
                  <a:pt x="386718" y="277659"/>
                  <a:pt x="385464" y="319026"/>
                </a:cubicBezTo>
                <a:cubicBezTo>
                  <a:pt x="384837" y="342844"/>
                  <a:pt x="413042" y="371675"/>
                  <a:pt x="429965" y="354752"/>
                </a:cubicBezTo>
                <a:lnTo>
                  <a:pt x="501417" y="283300"/>
                </a:lnTo>
                <a:lnTo>
                  <a:pt x="394866" y="176749"/>
                </a:lnTo>
                <a:cubicBezTo>
                  <a:pt x="377943" y="159827"/>
                  <a:pt x="406774" y="131622"/>
                  <a:pt x="430592" y="132249"/>
                </a:cubicBezTo>
                <a:cubicBezTo>
                  <a:pt x="471958" y="133502"/>
                  <a:pt x="485747" y="78973"/>
                  <a:pt x="456289" y="48261"/>
                </a:cubicBezTo>
                <a:lnTo>
                  <a:pt x="451902" y="43874"/>
                </a:lnTo>
                <a:cubicBezTo>
                  <a:pt x="421190" y="14416"/>
                  <a:pt x="367914" y="29458"/>
                  <a:pt x="369168" y="70825"/>
                </a:cubicBezTo>
                <a:cubicBezTo>
                  <a:pt x="369795" y="94642"/>
                  <a:pt x="341590" y="123474"/>
                  <a:pt x="324667" y="106551"/>
                </a:cubicBezTo>
                <a:lnTo>
                  <a:pt x="218116" y="0"/>
                </a:lnTo>
                <a:lnTo>
                  <a:pt x="146038" y="71452"/>
                </a:lnTo>
                <a:cubicBezTo>
                  <a:pt x="129115" y="88375"/>
                  <a:pt x="157946" y="116579"/>
                  <a:pt x="181764" y="115953"/>
                </a:cubicBezTo>
                <a:cubicBezTo>
                  <a:pt x="223130" y="114699"/>
                  <a:pt x="238173" y="167975"/>
                  <a:pt x="208715" y="198686"/>
                </a:cubicBezTo>
                <a:lnTo>
                  <a:pt x="204327" y="203074"/>
                </a:lnTo>
                <a:cubicBezTo>
                  <a:pt x="173616" y="232532"/>
                  <a:pt x="119086" y="218743"/>
                  <a:pt x="120340" y="177376"/>
                </a:cubicBezTo>
                <a:cubicBezTo>
                  <a:pt x="120967" y="153559"/>
                  <a:pt x="92762" y="124727"/>
                  <a:pt x="75839" y="141650"/>
                </a:cubicBezTo>
                <a:lnTo>
                  <a:pt x="0" y="218116"/>
                </a:lnTo>
                <a:lnTo>
                  <a:pt x="106551" y="324667"/>
                </a:lnTo>
                <a:cubicBezTo>
                  <a:pt x="123474" y="341590"/>
                  <a:pt x="94642" y="369795"/>
                  <a:pt x="70825" y="369168"/>
                </a:cubicBezTo>
                <a:cubicBezTo>
                  <a:pt x="29458" y="367914"/>
                  <a:pt x="15669" y="422444"/>
                  <a:pt x="45128" y="453155"/>
                </a:cubicBezTo>
                <a:lnTo>
                  <a:pt x="49515" y="457543"/>
                </a:lnTo>
                <a:cubicBezTo>
                  <a:pt x="80227" y="487001"/>
                  <a:pt x="133502" y="471958"/>
                  <a:pt x="132249" y="430592"/>
                </a:cubicBezTo>
                <a:cubicBezTo>
                  <a:pt x="131622" y="406774"/>
                  <a:pt x="159827" y="377943"/>
                  <a:pt x="176749" y="394866"/>
                </a:cubicBezTo>
                <a:lnTo>
                  <a:pt x="283300" y="501417"/>
                </a:lnTo>
                <a:lnTo>
                  <a:pt x="359766" y="424951"/>
                </a:lnTo>
                <a:cubicBezTo>
                  <a:pt x="376689" y="408028"/>
                  <a:pt x="348485" y="379823"/>
                  <a:pt x="324041" y="380450"/>
                </a:cubicBezTo>
                <a:close/>
              </a:path>
            </a:pathLst>
          </a:custGeom>
          <a:solidFill>
            <a:srgbClr val="B83B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3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Development and Delivery Best Practices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800477" y="326287"/>
            <a:ext cx="5045773" cy="133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Includes the Agile Lifecycle Delivery Approach and Development Best Practices;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Discusses the phases of development roadmap and best practices as well as deliverables and corresponding Guidelines.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Release Notes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56830" y="2336348"/>
            <a:ext cx="6301259" cy="7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Created by the developers on every deployment to Production;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Contains the general information of the robot inclusive of the package to be released;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document contains new or updated features of the Robot;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Provides the traceability of the changes to the Robot deployed in production.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Gives the information of components to be deployed to the operations team described in ODH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62" name="Rectangle 61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65" name="Rectangle 64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224;p29"/>
          <p:cNvGrpSpPr/>
          <p:nvPr/>
        </p:nvGrpSpPr>
        <p:grpSpPr>
          <a:xfrm>
            <a:off x="1841333" y="2701787"/>
            <a:ext cx="358776" cy="358412"/>
            <a:chOff x="8731250" y="2093913"/>
            <a:chExt cx="3144838" cy="3141662"/>
          </a:xfrm>
          <a:solidFill>
            <a:srgbClr val="B83B19"/>
          </a:solidFill>
        </p:grpSpPr>
        <p:sp>
          <p:nvSpPr>
            <p:cNvPr id="50" name="Google Shape;225;p29"/>
            <p:cNvSpPr/>
            <p:nvPr/>
          </p:nvSpPr>
          <p:spPr>
            <a:xfrm>
              <a:off x="8743950" y="3116263"/>
              <a:ext cx="779463" cy="790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6571" y="5536"/>
                  </a:lnTo>
                  <a:lnTo>
                    <a:pt x="112775" y="11313"/>
                  </a:lnTo>
                  <a:lnTo>
                    <a:pt x="108979" y="17452"/>
                  </a:lnTo>
                  <a:lnTo>
                    <a:pt x="104816" y="23831"/>
                  </a:lnTo>
                  <a:lnTo>
                    <a:pt x="100285" y="30692"/>
                  </a:lnTo>
                  <a:lnTo>
                    <a:pt x="95632" y="37793"/>
                  </a:lnTo>
                  <a:lnTo>
                    <a:pt x="90612" y="45376"/>
                  </a:lnTo>
                  <a:lnTo>
                    <a:pt x="85224" y="53319"/>
                  </a:lnTo>
                  <a:lnTo>
                    <a:pt x="79469" y="61745"/>
                  </a:lnTo>
                  <a:lnTo>
                    <a:pt x="73346" y="70772"/>
                  </a:lnTo>
                  <a:lnTo>
                    <a:pt x="66857" y="80160"/>
                  </a:lnTo>
                  <a:lnTo>
                    <a:pt x="60122" y="90030"/>
                  </a:lnTo>
                  <a:lnTo>
                    <a:pt x="52775" y="100501"/>
                  </a:lnTo>
                  <a:lnTo>
                    <a:pt x="45183" y="111454"/>
                  </a:lnTo>
                  <a:lnTo>
                    <a:pt x="42489" y="115546"/>
                  </a:lnTo>
                  <a:lnTo>
                    <a:pt x="40530" y="120000"/>
                  </a:lnTo>
                  <a:lnTo>
                    <a:pt x="0" y="80280"/>
                  </a:lnTo>
                  <a:lnTo>
                    <a:pt x="244" y="79919"/>
                  </a:lnTo>
                  <a:lnTo>
                    <a:pt x="979" y="79077"/>
                  </a:lnTo>
                  <a:lnTo>
                    <a:pt x="2204" y="77632"/>
                  </a:lnTo>
                  <a:lnTo>
                    <a:pt x="3673" y="75707"/>
                  </a:lnTo>
                  <a:lnTo>
                    <a:pt x="5755" y="73420"/>
                  </a:lnTo>
                  <a:lnTo>
                    <a:pt x="8081" y="70651"/>
                  </a:lnTo>
                  <a:lnTo>
                    <a:pt x="10897" y="67642"/>
                  </a:lnTo>
                  <a:lnTo>
                    <a:pt x="14081" y="64272"/>
                  </a:lnTo>
                  <a:lnTo>
                    <a:pt x="17632" y="60661"/>
                  </a:lnTo>
                  <a:lnTo>
                    <a:pt x="21306" y="56690"/>
                  </a:lnTo>
                  <a:lnTo>
                    <a:pt x="25469" y="52597"/>
                  </a:lnTo>
                  <a:lnTo>
                    <a:pt x="29877" y="48625"/>
                  </a:lnTo>
                  <a:lnTo>
                    <a:pt x="34653" y="44172"/>
                  </a:lnTo>
                  <a:lnTo>
                    <a:pt x="39673" y="39959"/>
                  </a:lnTo>
                  <a:lnTo>
                    <a:pt x="44816" y="35626"/>
                  </a:lnTo>
                  <a:lnTo>
                    <a:pt x="50204" y="31414"/>
                  </a:lnTo>
                  <a:lnTo>
                    <a:pt x="55959" y="27201"/>
                  </a:lnTo>
                  <a:lnTo>
                    <a:pt x="61714" y="23109"/>
                  </a:lnTo>
                  <a:lnTo>
                    <a:pt x="67836" y="19378"/>
                  </a:lnTo>
                  <a:lnTo>
                    <a:pt x="73836" y="15767"/>
                  </a:lnTo>
                  <a:lnTo>
                    <a:pt x="80204" y="12276"/>
                  </a:lnTo>
                  <a:lnTo>
                    <a:pt x="86571" y="9147"/>
                  </a:lnTo>
                  <a:lnTo>
                    <a:pt x="93183" y="6619"/>
                  </a:lnTo>
                  <a:lnTo>
                    <a:pt x="99795" y="4212"/>
                  </a:lnTo>
                  <a:lnTo>
                    <a:pt x="106530" y="2407"/>
                  </a:lnTo>
                  <a:lnTo>
                    <a:pt x="113265" y="842"/>
                  </a:lnTo>
                  <a:lnTo>
                    <a:pt x="1200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26;p29"/>
            <p:cNvSpPr/>
            <p:nvPr/>
          </p:nvSpPr>
          <p:spPr>
            <a:xfrm>
              <a:off x="10061575" y="4443413"/>
              <a:ext cx="790575" cy="7778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9038" y="6741"/>
                  </a:lnTo>
                  <a:lnTo>
                    <a:pt x="117595" y="13605"/>
                  </a:lnTo>
                  <a:lnTo>
                    <a:pt x="115791" y="20224"/>
                  </a:lnTo>
                  <a:lnTo>
                    <a:pt x="113386" y="26966"/>
                  </a:lnTo>
                  <a:lnTo>
                    <a:pt x="110621" y="33462"/>
                  </a:lnTo>
                  <a:lnTo>
                    <a:pt x="107615" y="39959"/>
                  </a:lnTo>
                  <a:lnTo>
                    <a:pt x="104248" y="46210"/>
                  </a:lnTo>
                  <a:lnTo>
                    <a:pt x="100641" y="52339"/>
                  </a:lnTo>
                  <a:lnTo>
                    <a:pt x="96673" y="58467"/>
                  </a:lnTo>
                  <a:lnTo>
                    <a:pt x="92585" y="64228"/>
                  </a:lnTo>
                  <a:lnTo>
                    <a:pt x="88496" y="69867"/>
                  </a:lnTo>
                  <a:lnTo>
                    <a:pt x="84168" y="75260"/>
                  </a:lnTo>
                  <a:lnTo>
                    <a:pt x="79959" y="80531"/>
                  </a:lnTo>
                  <a:lnTo>
                    <a:pt x="75631" y="85556"/>
                  </a:lnTo>
                  <a:lnTo>
                    <a:pt x="71422" y="90091"/>
                  </a:lnTo>
                  <a:lnTo>
                    <a:pt x="67214" y="94504"/>
                  </a:lnTo>
                  <a:lnTo>
                    <a:pt x="63126" y="98672"/>
                  </a:lnTo>
                  <a:lnTo>
                    <a:pt x="59398" y="102594"/>
                  </a:lnTo>
                  <a:lnTo>
                    <a:pt x="55671" y="105903"/>
                  </a:lnTo>
                  <a:lnTo>
                    <a:pt x="52184" y="109213"/>
                  </a:lnTo>
                  <a:lnTo>
                    <a:pt x="49178" y="112032"/>
                  </a:lnTo>
                  <a:lnTo>
                    <a:pt x="46412" y="114361"/>
                  </a:lnTo>
                  <a:lnTo>
                    <a:pt x="44128" y="116322"/>
                  </a:lnTo>
                  <a:lnTo>
                    <a:pt x="42204" y="117916"/>
                  </a:lnTo>
                  <a:lnTo>
                    <a:pt x="40881" y="119141"/>
                  </a:lnTo>
                  <a:lnTo>
                    <a:pt x="40040" y="119877"/>
                  </a:lnTo>
                  <a:lnTo>
                    <a:pt x="39679" y="120000"/>
                  </a:lnTo>
                  <a:lnTo>
                    <a:pt x="0" y="79673"/>
                  </a:lnTo>
                  <a:lnTo>
                    <a:pt x="4208" y="77589"/>
                  </a:lnTo>
                  <a:lnTo>
                    <a:pt x="8416" y="75015"/>
                  </a:lnTo>
                  <a:lnTo>
                    <a:pt x="19358" y="67293"/>
                  </a:lnTo>
                  <a:lnTo>
                    <a:pt x="29819" y="59938"/>
                  </a:lnTo>
                  <a:lnTo>
                    <a:pt x="39679" y="53074"/>
                  </a:lnTo>
                  <a:lnTo>
                    <a:pt x="49178" y="46578"/>
                  </a:lnTo>
                  <a:lnTo>
                    <a:pt x="58076" y="40572"/>
                  </a:lnTo>
                  <a:lnTo>
                    <a:pt x="66492" y="34933"/>
                  </a:lnTo>
                  <a:lnTo>
                    <a:pt x="74428" y="29540"/>
                  </a:lnTo>
                  <a:lnTo>
                    <a:pt x="82004" y="24514"/>
                  </a:lnTo>
                  <a:lnTo>
                    <a:pt x="89338" y="19856"/>
                  </a:lnTo>
                  <a:lnTo>
                    <a:pt x="96072" y="15321"/>
                  </a:lnTo>
                  <a:lnTo>
                    <a:pt x="102565" y="11276"/>
                  </a:lnTo>
                  <a:lnTo>
                    <a:pt x="108577" y="7231"/>
                  </a:lnTo>
                  <a:lnTo>
                    <a:pt x="114468" y="3554"/>
                  </a:lnTo>
                  <a:lnTo>
                    <a:pt x="1200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7;p29"/>
            <p:cNvSpPr/>
            <p:nvPr/>
          </p:nvSpPr>
          <p:spPr>
            <a:xfrm>
              <a:off x="8731250" y="4254500"/>
              <a:ext cx="981075" cy="9810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16" y="0"/>
                  </a:moveTo>
                  <a:lnTo>
                    <a:pt x="51608" y="3497"/>
                  </a:lnTo>
                  <a:lnTo>
                    <a:pt x="48698" y="10105"/>
                  </a:lnTo>
                  <a:lnTo>
                    <a:pt x="45982" y="16809"/>
                  </a:lnTo>
                  <a:lnTo>
                    <a:pt x="43362" y="24000"/>
                  </a:lnTo>
                  <a:lnTo>
                    <a:pt x="41034" y="31481"/>
                  </a:lnTo>
                  <a:lnTo>
                    <a:pt x="39094" y="38963"/>
                  </a:lnTo>
                  <a:lnTo>
                    <a:pt x="36378" y="50720"/>
                  </a:lnTo>
                  <a:lnTo>
                    <a:pt x="34244" y="62574"/>
                  </a:lnTo>
                  <a:lnTo>
                    <a:pt x="32497" y="74526"/>
                  </a:lnTo>
                  <a:lnTo>
                    <a:pt x="31333" y="86477"/>
                  </a:lnTo>
                  <a:lnTo>
                    <a:pt x="31042" y="88906"/>
                  </a:lnTo>
                  <a:lnTo>
                    <a:pt x="41034" y="88032"/>
                  </a:lnTo>
                  <a:lnTo>
                    <a:pt x="51026" y="86672"/>
                  </a:lnTo>
                  <a:lnTo>
                    <a:pt x="62764" y="84825"/>
                  </a:lnTo>
                  <a:lnTo>
                    <a:pt x="74308" y="82493"/>
                  </a:lnTo>
                  <a:lnTo>
                    <a:pt x="85852" y="79676"/>
                  </a:lnTo>
                  <a:lnTo>
                    <a:pt x="97202" y="76178"/>
                  </a:lnTo>
                  <a:lnTo>
                    <a:pt x="102829" y="74137"/>
                  </a:lnTo>
                  <a:lnTo>
                    <a:pt x="108358" y="71902"/>
                  </a:lnTo>
                  <a:lnTo>
                    <a:pt x="113791" y="69668"/>
                  </a:lnTo>
                  <a:lnTo>
                    <a:pt x="116410" y="68404"/>
                  </a:lnTo>
                  <a:lnTo>
                    <a:pt x="120000" y="71902"/>
                  </a:lnTo>
                  <a:lnTo>
                    <a:pt x="115828" y="77441"/>
                  </a:lnTo>
                  <a:lnTo>
                    <a:pt x="111269" y="82688"/>
                  </a:lnTo>
                  <a:lnTo>
                    <a:pt x="106224" y="87546"/>
                  </a:lnTo>
                  <a:lnTo>
                    <a:pt x="100986" y="92016"/>
                  </a:lnTo>
                  <a:lnTo>
                    <a:pt x="95359" y="96097"/>
                  </a:lnTo>
                  <a:lnTo>
                    <a:pt x="89442" y="99886"/>
                  </a:lnTo>
                  <a:lnTo>
                    <a:pt x="83330" y="103287"/>
                  </a:lnTo>
                  <a:lnTo>
                    <a:pt x="77025" y="106299"/>
                  </a:lnTo>
                  <a:lnTo>
                    <a:pt x="70622" y="109117"/>
                  </a:lnTo>
                  <a:lnTo>
                    <a:pt x="64122" y="111449"/>
                  </a:lnTo>
                  <a:lnTo>
                    <a:pt x="57623" y="113587"/>
                  </a:lnTo>
                  <a:lnTo>
                    <a:pt x="47631" y="116113"/>
                  </a:lnTo>
                  <a:lnTo>
                    <a:pt x="37445" y="118153"/>
                  </a:lnTo>
                  <a:lnTo>
                    <a:pt x="27162" y="119417"/>
                  </a:lnTo>
                  <a:lnTo>
                    <a:pt x="16879" y="120000"/>
                  </a:lnTo>
                  <a:lnTo>
                    <a:pt x="14648" y="119902"/>
                  </a:lnTo>
                  <a:lnTo>
                    <a:pt x="12417" y="119805"/>
                  </a:lnTo>
                  <a:lnTo>
                    <a:pt x="10282" y="119319"/>
                  </a:lnTo>
                  <a:lnTo>
                    <a:pt x="7760" y="118153"/>
                  </a:lnTo>
                  <a:lnTo>
                    <a:pt x="5529" y="116696"/>
                  </a:lnTo>
                  <a:lnTo>
                    <a:pt x="3492" y="114850"/>
                  </a:lnTo>
                  <a:lnTo>
                    <a:pt x="2037" y="112615"/>
                  </a:lnTo>
                  <a:lnTo>
                    <a:pt x="776" y="110089"/>
                  </a:lnTo>
                  <a:lnTo>
                    <a:pt x="97" y="107465"/>
                  </a:lnTo>
                  <a:lnTo>
                    <a:pt x="0" y="104259"/>
                  </a:lnTo>
                  <a:lnTo>
                    <a:pt x="0" y="101052"/>
                  </a:lnTo>
                  <a:lnTo>
                    <a:pt x="582" y="92016"/>
                  </a:lnTo>
                  <a:lnTo>
                    <a:pt x="1746" y="82979"/>
                  </a:lnTo>
                  <a:lnTo>
                    <a:pt x="3395" y="74040"/>
                  </a:lnTo>
                  <a:lnTo>
                    <a:pt x="5529" y="65198"/>
                  </a:lnTo>
                  <a:lnTo>
                    <a:pt x="8245" y="56550"/>
                  </a:lnTo>
                  <a:lnTo>
                    <a:pt x="11156" y="48680"/>
                  </a:lnTo>
                  <a:lnTo>
                    <a:pt x="14551" y="40906"/>
                  </a:lnTo>
                  <a:lnTo>
                    <a:pt x="18431" y="33425"/>
                  </a:lnTo>
                  <a:lnTo>
                    <a:pt x="22797" y="26234"/>
                  </a:lnTo>
                  <a:lnTo>
                    <a:pt x="27647" y="19433"/>
                  </a:lnTo>
                  <a:lnTo>
                    <a:pt x="32109" y="13991"/>
                  </a:lnTo>
                  <a:lnTo>
                    <a:pt x="37057" y="8939"/>
                  </a:lnTo>
                  <a:lnTo>
                    <a:pt x="42489" y="4178"/>
                  </a:lnTo>
                  <a:lnTo>
                    <a:pt x="481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8;p29"/>
            <p:cNvSpPr/>
            <p:nvPr/>
          </p:nvSpPr>
          <p:spPr>
            <a:xfrm>
              <a:off x="9128125" y="2093913"/>
              <a:ext cx="2747963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979" y="32212"/>
                  </a:moveTo>
                  <a:lnTo>
                    <a:pt x="70245" y="32351"/>
                  </a:lnTo>
                  <a:lnTo>
                    <a:pt x="68546" y="32594"/>
                  </a:lnTo>
                  <a:lnTo>
                    <a:pt x="66847" y="33115"/>
                  </a:lnTo>
                  <a:lnTo>
                    <a:pt x="65218" y="33740"/>
                  </a:lnTo>
                  <a:lnTo>
                    <a:pt x="63692" y="34608"/>
                  </a:lnTo>
                  <a:lnTo>
                    <a:pt x="62201" y="35614"/>
                  </a:lnTo>
                  <a:lnTo>
                    <a:pt x="60814" y="36864"/>
                  </a:lnTo>
                  <a:lnTo>
                    <a:pt x="59601" y="38252"/>
                  </a:lnTo>
                  <a:lnTo>
                    <a:pt x="58561" y="39745"/>
                  </a:lnTo>
                  <a:lnTo>
                    <a:pt x="57728" y="41272"/>
                  </a:lnTo>
                  <a:lnTo>
                    <a:pt x="57070" y="42904"/>
                  </a:lnTo>
                  <a:lnTo>
                    <a:pt x="56584" y="44605"/>
                  </a:lnTo>
                  <a:lnTo>
                    <a:pt x="56307" y="46306"/>
                  </a:lnTo>
                  <a:lnTo>
                    <a:pt x="56203" y="48041"/>
                  </a:lnTo>
                  <a:lnTo>
                    <a:pt x="56307" y="49742"/>
                  </a:lnTo>
                  <a:lnTo>
                    <a:pt x="56584" y="51478"/>
                  </a:lnTo>
                  <a:lnTo>
                    <a:pt x="57070" y="53144"/>
                  </a:lnTo>
                  <a:lnTo>
                    <a:pt x="57728" y="54775"/>
                  </a:lnTo>
                  <a:lnTo>
                    <a:pt x="58561" y="56337"/>
                  </a:lnTo>
                  <a:lnTo>
                    <a:pt x="59601" y="57830"/>
                  </a:lnTo>
                  <a:lnTo>
                    <a:pt x="60814" y="59218"/>
                  </a:lnTo>
                  <a:lnTo>
                    <a:pt x="62201" y="60433"/>
                  </a:lnTo>
                  <a:lnTo>
                    <a:pt x="63692" y="61475"/>
                  </a:lnTo>
                  <a:lnTo>
                    <a:pt x="65218" y="62308"/>
                  </a:lnTo>
                  <a:lnTo>
                    <a:pt x="66847" y="63002"/>
                  </a:lnTo>
                  <a:lnTo>
                    <a:pt x="68546" y="63453"/>
                  </a:lnTo>
                  <a:lnTo>
                    <a:pt x="70245" y="63731"/>
                  </a:lnTo>
                  <a:lnTo>
                    <a:pt x="71979" y="63835"/>
                  </a:lnTo>
                  <a:lnTo>
                    <a:pt x="73747" y="63731"/>
                  </a:lnTo>
                  <a:lnTo>
                    <a:pt x="75411" y="63453"/>
                  </a:lnTo>
                  <a:lnTo>
                    <a:pt x="77145" y="63002"/>
                  </a:lnTo>
                  <a:lnTo>
                    <a:pt x="78705" y="62308"/>
                  </a:lnTo>
                  <a:lnTo>
                    <a:pt x="80300" y="61475"/>
                  </a:lnTo>
                  <a:lnTo>
                    <a:pt x="81791" y="60433"/>
                  </a:lnTo>
                  <a:lnTo>
                    <a:pt x="83178" y="59218"/>
                  </a:lnTo>
                  <a:lnTo>
                    <a:pt x="84391" y="57830"/>
                  </a:lnTo>
                  <a:lnTo>
                    <a:pt x="85431" y="56337"/>
                  </a:lnTo>
                  <a:lnTo>
                    <a:pt x="86264" y="54775"/>
                  </a:lnTo>
                  <a:lnTo>
                    <a:pt x="86922" y="53144"/>
                  </a:lnTo>
                  <a:lnTo>
                    <a:pt x="87408" y="51478"/>
                  </a:lnTo>
                  <a:lnTo>
                    <a:pt x="87685" y="49742"/>
                  </a:lnTo>
                  <a:lnTo>
                    <a:pt x="87789" y="48041"/>
                  </a:lnTo>
                  <a:lnTo>
                    <a:pt x="87685" y="46306"/>
                  </a:lnTo>
                  <a:lnTo>
                    <a:pt x="87408" y="44605"/>
                  </a:lnTo>
                  <a:lnTo>
                    <a:pt x="86922" y="42904"/>
                  </a:lnTo>
                  <a:lnTo>
                    <a:pt x="86264" y="41272"/>
                  </a:lnTo>
                  <a:lnTo>
                    <a:pt x="85431" y="39745"/>
                  </a:lnTo>
                  <a:lnTo>
                    <a:pt x="84391" y="38252"/>
                  </a:lnTo>
                  <a:lnTo>
                    <a:pt x="83178" y="36864"/>
                  </a:lnTo>
                  <a:lnTo>
                    <a:pt x="81791" y="35614"/>
                  </a:lnTo>
                  <a:lnTo>
                    <a:pt x="80300" y="34608"/>
                  </a:lnTo>
                  <a:lnTo>
                    <a:pt x="78705" y="33740"/>
                  </a:lnTo>
                  <a:lnTo>
                    <a:pt x="77145" y="33115"/>
                  </a:lnTo>
                  <a:lnTo>
                    <a:pt x="75411" y="32594"/>
                  </a:lnTo>
                  <a:lnTo>
                    <a:pt x="73747" y="32351"/>
                  </a:lnTo>
                  <a:lnTo>
                    <a:pt x="71979" y="32212"/>
                  </a:lnTo>
                  <a:close/>
                  <a:moveTo>
                    <a:pt x="115180" y="0"/>
                  </a:moveTo>
                  <a:lnTo>
                    <a:pt x="115284" y="0"/>
                  </a:lnTo>
                  <a:lnTo>
                    <a:pt x="116186" y="104"/>
                  </a:lnTo>
                  <a:lnTo>
                    <a:pt x="117087" y="381"/>
                  </a:lnTo>
                  <a:lnTo>
                    <a:pt x="117919" y="798"/>
                  </a:lnTo>
                  <a:lnTo>
                    <a:pt x="118613" y="1423"/>
                  </a:lnTo>
                  <a:lnTo>
                    <a:pt x="118613" y="1423"/>
                  </a:lnTo>
                  <a:lnTo>
                    <a:pt x="119202" y="2117"/>
                  </a:lnTo>
                  <a:lnTo>
                    <a:pt x="119653" y="2950"/>
                  </a:lnTo>
                  <a:lnTo>
                    <a:pt x="119930" y="3887"/>
                  </a:lnTo>
                  <a:lnTo>
                    <a:pt x="120000" y="4859"/>
                  </a:lnTo>
                  <a:lnTo>
                    <a:pt x="119965" y="6768"/>
                  </a:lnTo>
                  <a:lnTo>
                    <a:pt x="119861" y="8921"/>
                  </a:lnTo>
                  <a:lnTo>
                    <a:pt x="119757" y="11281"/>
                  </a:lnTo>
                  <a:lnTo>
                    <a:pt x="119618" y="13746"/>
                  </a:lnTo>
                  <a:lnTo>
                    <a:pt x="119410" y="16384"/>
                  </a:lnTo>
                  <a:lnTo>
                    <a:pt x="119167" y="19195"/>
                  </a:lnTo>
                  <a:lnTo>
                    <a:pt x="118821" y="22076"/>
                  </a:lnTo>
                  <a:lnTo>
                    <a:pt x="118439" y="25096"/>
                  </a:lnTo>
                  <a:lnTo>
                    <a:pt x="118023" y="28186"/>
                  </a:lnTo>
                  <a:lnTo>
                    <a:pt x="117503" y="31379"/>
                  </a:lnTo>
                  <a:lnTo>
                    <a:pt x="116914" y="34608"/>
                  </a:lnTo>
                  <a:lnTo>
                    <a:pt x="116186" y="37940"/>
                  </a:lnTo>
                  <a:lnTo>
                    <a:pt x="115423" y="41238"/>
                  </a:lnTo>
                  <a:lnTo>
                    <a:pt x="114556" y="44605"/>
                  </a:lnTo>
                  <a:lnTo>
                    <a:pt x="113550" y="47902"/>
                  </a:lnTo>
                  <a:lnTo>
                    <a:pt x="112476" y="51269"/>
                  </a:lnTo>
                  <a:lnTo>
                    <a:pt x="111297" y="54532"/>
                  </a:lnTo>
                  <a:lnTo>
                    <a:pt x="109945" y="57795"/>
                  </a:lnTo>
                  <a:lnTo>
                    <a:pt x="108488" y="60989"/>
                  </a:lnTo>
                  <a:lnTo>
                    <a:pt x="106893" y="64078"/>
                  </a:lnTo>
                  <a:lnTo>
                    <a:pt x="105160" y="67098"/>
                  </a:lnTo>
                  <a:lnTo>
                    <a:pt x="103322" y="69979"/>
                  </a:lnTo>
                  <a:lnTo>
                    <a:pt x="101311" y="72756"/>
                  </a:lnTo>
                  <a:lnTo>
                    <a:pt x="99127" y="75394"/>
                  </a:lnTo>
                  <a:lnTo>
                    <a:pt x="96839" y="77928"/>
                  </a:lnTo>
                  <a:lnTo>
                    <a:pt x="94932" y="79768"/>
                  </a:lnTo>
                  <a:lnTo>
                    <a:pt x="93129" y="81434"/>
                  </a:lnTo>
                  <a:lnTo>
                    <a:pt x="91464" y="82996"/>
                  </a:lnTo>
                  <a:lnTo>
                    <a:pt x="89869" y="84420"/>
                  </a:lnTo>
                  <a:lnTo>
                    <a:pt x="88275" y="85739"/>
                  </a:lnTo>
                  <a:lnTo>
                    <a:pt x="86714" y="86988"/>
                  </a:lnTo>
                  <a:lnTo>
                    <a:pt x="85189" y="88134"/>
                  </a:lnTo>
                  <a:lnTo>
                    <a:pt x="83629" y="89279"/>
                  </a:lnTo>
                  <a:lnTo>
                    <a:pt x="82034" y="90425"/>
                  </a:lnTo>
                  <a:lnTo>
                    <a:pt x="80369" y="91536"/>
                  </a:lnTo>
                  <a:lnTo>
                    <a:pt x="78601" y="92681"/>
                  </a:lnTo>
                  <a:lnTo>
                    <a:pt x="76763" y="93861"/>
                  </a:lnTo>
                  <a:lnTo>
                    <a:pt x="74752" y="95111"/>
                  </a:lnTo>
                  <a:lnTo>
                    <a:pt x="72603" y="96430"/>
                  </a:lnTo>
                  <a:lnTo>
                    <a:pt x="71077" y="97402"/>
                  </a:lnTo>
                  <a:lnTo>
                    <a:pt x="69448" y="98409"/>
                  </a:lnTo>
                  <a:lnTo>
                    <a:pt x="67783" y="99450"/>
                  </a:lnTo>
                  <a:lnTo>
                    <a:pt x="65980" y="100595"/>
                  </a:lnTo>
                  <a:lnTo>
                    <a:pt x="64108" y="101810"/>
                  </a:lnTo>
                  <a:lnTo>
                    <a:pt x="62097" y="103095"/>
                  </a:lnTo>
                  <a:lnTo>
                    <a:pt x="59947" y="104448"/>
                  </a:lnTo>
                  <a:lnTo>
                    <a:pt x="57728" y="105906"/>
                  </a:lnTo>
                  <a:lnTo>
                    <a:pt x="55371" y="107468"/>
                  </a:lnTo>
                  <a:lnTo>
                    <a:pt x="52874" y="109135"/>
                  </a:lnTo>
                  <a:lnTo>
                    <a:pt x="50239" y="110905"/>
                  </a:lnTo>
                  <a:lnTo>
                    <a:pt x="47431" y="112779"/>
                  </a:lnTo>
                  <a:lnTo>
                    <a:pt x="44484" y="114758"/>
                  </a:lnTo>
                  <a:lnTo>
                    <a:pt x="41363" y="116910"/>
                  </a:lnTo>
                  <a:lnTo>
                    <a:pt x="38104" y="119166"/>
                  </a:lnTo>
                  <a:lnTo>
                    <a:pt x="37237" y="119618"/>
                  </a:lnTo>
                  <a:lnTo>
                    <a:pt x="36336" y="119930"/>
                  </a:lnTo>
                  <a:lnTo>
                    <a:pt x="35400" y="120000"/>
                  </a:lnTo>
                  <a:lnTo>
                    <a:pt x="34464" y="119930"/>
                  </a:lnTo>
                  <a:lnTo>
                    <a:pt x="33597" y="119652"/>
                  </a:lnTo>
                  <a:lnTo>
                    <a:pt x="32799" y="119236"/>
                  </a:lnTo>
                  <a:lnTo>
                    <a:pt x="32036" y="118611"/>
                  </a:lnTo>
                  <a:lnTo>
                    <a:pt x="1386" y="87960"/>
                  </a:lnTo>
                  <a:lnTo>
                    <a:pt x="797" y="87266"/>
                  </a:lnTo>
                  <a:lnTo>
                    <a:pt x="346" y="86433"/>
                  </a:lnTo>
                  <a:lnTo>
                    <a:pt x="104" y="85496"/>
                  </a:lnTo>
                  <a:lnTo>
                    <a:pt x="0" y="84593"/>
                  </a:lnTo>
                  <a:lnTo>
                    <a:pt x="104" y="83656"/>
                  </a:lnTo>
                  <a:lnTo>
                    <a:pt x="381" y="82788"/>
                  </a:lnTo>
                  <a:lnTo>
                    <a:pt x="866" y="81955"/>
                  </a:lnTo>
                  <a:lnTo>
                    <a:pt x="3120" y="78623"/>
                  </a:lnTo>
                  <a:lnTo>
                    <a:pt x="5270" y="75533"/>
                  </a:lnTo>
                  <a:lnTo>
                    <a:pt x="7281" y="72583"/>
                  </a:lnTo>
                  <a:lnTo>
                    <a:pt x="9153" y="69840"/>
                  </a:lnTo>
                  <a:lnTo>
                    <a:pt x="10921" y="67202"/>
                  </a:lnTo>
                  <a:lnTo>
                    <a:pt x="12551" y="64668"/>
                  </a:lnTo>
                  <a:lnTo>
                    <a:pt x="14111" y="62308"/>
                  </a:lnTo>
                  <a:lnTo>
                    <a:pt x="15567" y="60052"/>
                  </a:lnTo>
                  <a:lnTo>
                    <a:pt x="16954" y="57969"/>
                  </a:lnTo>
                  <a:lnTo>
                    <a:pt x="18202" y="55956"/>
                  </a:lnTo>
                  <a:lnTo>
                    <a:pt x="19416" y="54081"/>
                  </a:lnTo>
                  <a:lnTo>
                    <a:pt x="20560" y="52276"/>
                  </a:lnTo>
                  <a:lnTo>
                    <a:pt x="21635" y="50540"/>
                  </a:lnTo>
                  <a:lnTo>
                    <a:pt x="22640" y="48944"/>
                  </a:lnTo>
                  <a:lnTo>
                    <a:pt x="23611" y="47416"/>
                  </a:lnTo>
                  <a:lnTo>
                    <a:pt x="24894" y="45264"/>
                  </a:lnTo>
                  <a:lnTo>
                    <a:pt x="26177" y="43286"/>
                  </a:lnTo>
                  <a:lnTo>
                    <a:pt x="27390" y="41411"/>
                  </a:lnTo>
                  <a:lnTo>
                    <a:pt x="28500" y="39676"/>
                  </a:lnTo>
                  <a:lnTo>
                    <a:pt x="29644" y="38009"/>
                  </a:lnTo>
                  <a:lnTo>
                    <a:pt x="30719" y="36378"/>
                  </a:lnTo>
                  <a:lnTo>
                    <a:pt x="31863" y="34816"/>
                  </a:lnTo>
                  <a:lnTo>
                    <a:pt x="33042" y="33288"/>
                  </a:lnTo>
                  <a:lnTo>
                    <a:pt x="34290" y="31726"/>
                  </a:lnTo>
                  <a:lnTo>
                    <a:pt x="35608" y="30164"/>
                  </a:lnTo>
                  <a:lnTo>
                    <a:pt x="37029" y="28533"/>
                  </a:lnTo>
                  <a:lnTo>
                    <a:pt x="38555" y="26867"/>
                  </a:lnTo>
                  <a:lnTo>
                    <a:pt x="40254" y="25096"/>
                  </a:lnTo>
                  <a:lnTo>
                    <a:pt x="42126" y="23222"/>
                  </a:lnTo>
                  <a:lnTo>
                    <a:pt x="44622" y="20862"/>
                  </a:lnTo>
                  <a:lnTo>
                    <a:pt x="47258" y="18709"/>
                  </a:lnTo>
                  <a:lnTo>
                    <a:pt x="49997" y="16731"/>
                  </a:lnTo>
                  <a:lnTo>
                    <a:pt x="52944" y="14822"/>
                  </a:lnTo>
                  <a:lnTo>
                    <a:pt x="55926" y="13121"/>
                  </a:lnTo>
                  <a:lnTo>
                    <a:pt x="59081" y="11559"/>
                  </a:lnTo>
                  <a:lnTo>
                    <a:pt x="62201" y="10101"/>
                  </a:lnTo>
                  <a:lnTo>
                    <a:pt x="65495" y="8747"/>
                  </a:lnTo>
                  <a:lnTo>
                    <a:pt x="68754" y="7567"/>
                  </a:lnTo>
                  <a:lnTo>
                    <a:pt x="72117" y="6491"/>
                  </a:lnTo>
                  <a:lnTo>
                    <a:pt x="75411" y="5484"/>
                  </a:lnTo>
                  <a:lnTo>
                    <a:pt x="78774" y="4616"/>
                  </a:lnTo>
                  <a:lnTo>
                    <a:pt x="82068" y="3818"/>
                  </a:lnTo>
                  <a:lnTo>
                    <a:pt x="85397" y="3124"/>
                  </a:lnTo>
                  <a:lnTo>
                    <a:pt x="88621" y="2533"/>
                  </a:lnTo>
                  <a:lnTo>
                    <a:pt x="91811" y="2013"/>
                  </a:lnTo>
                  <a:lnTo>
                    <a:pt x="94897" y="1527"/>
                  </a:lnTo>
                  <a:lnTo>
                    <a:pt x="97913" y="1145"/>
                  </a:lnTo>
                  <a:lnTo>
                    <a:pt x="100861" y="867"/>
                  </a:lnTo>
                  <a:lnTo>
                    <a:pt x="103600" y="624"/>
                  </a:lnTo>
                  <a:lnTo>
                    <a:pt x="106269" y="416"/>
                  </a:lnTo>
                  <a:lnTo>
                    <a:pt x="108766" y="242"/>
                  </a:lnTo>
                  <a:lnTo>
                    <a:pt x="111089" y="104"/>
                  </a:lnTo>
                  <a:lnTo>
                    <a:pt x="113204" y="69"/>
                  </a:lnTo>
                  <a:lnTo>
                    <a:pt x="115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219;p29"/>
          <p:cNvGrpSpPr/>
          <p:nvPr/>
        </p:nvGrpSpPr>
        <p:grpSpPr>
          <a:xfrm>
            <a:off x="2579413" y="650985"/>
            <a:ext cx="686710" cy="687393"/>
            <a:chOff x="2005013" y="4454526"/>
            <a:chExt cx="4800600" cy="4805363"/>
          </a:xfrm>
          <a:solidFill>
            <a:srgbClr val="408F7C"/>
          </a:solidFill>
        </p:grpSpPr>
        <p:sp>
          <p:nvSpPr>
            <p:cNvPr id="69" name="Google Shape;220;p29"/>
            <p:cNvSpPr/>
            <p:nvPr/>
          </p:nvSpPr>
          <p:spPr>
            <a:xfrm>
              <a:off x="4762500" y="6413501"/>
              <a:ext cx="584200" cy="887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819" y="0"/>
                  </a:moveTo>
                  <a:lnTo>
                    <a:pt x="120000" y="59839"/>
                  </a:lnTo>
                  <a:lnTo>
                    <a:pt x="28819" y="120000"/>
                  </a:lnTo>
                  <a:lnTo>
                    <a:pt x="0" y="101018"/>
                  </a:lnTo>
                  <a:lnTo>
                    <a:pt x="62035" y="59839"/>
                  </a:lnTo>
                  <a:lnTo>
                    <a:pt x="0" y="18981"/>
                  </a:lnTo>
                  <a:lnTo>
                    <a:pt x="28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21;p29"/>
            <p:cNvSpPr/>
            <p:nvPr/>
          </p:nvSpPr>
          <p:spPr>
            <a:xfrm>
              <a:off x="3463925" y="6413501"/>
              <a:ext cx="585788" cy="8874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056" y="0"/>
                  </a:moveTo>
                  <a:lnTo>
                    <a:pt x="120000" y="18981"/>
                  </a:lnTo>
                  <a:lnTo>
                    <a:pt x="58048" y="59839"/>
                  </a:lnTo>
                  <a:lnTo>
                    <a:pt x="120000" y="101018"/>
                  </a:lnTo>
                  <a:lnTo>
                    <a:pt x="91056" y="120000"/>
                  </a:lnTo>
                  <a:lnTo>
                    <a:pt x="0" y="59839"/>
                  </a:lnTo>
                  <a:lnTo>
                    <a:pt x="910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22;p29"/>
            <p:cNvSpPr/>
            <p:nvPr/>
          </p:nvSpPr>
          <p:spPr>
            <a:xfrm>
              <a:off x="4092575" y="6288088"/>
              <a:ext cx="619125" cy="125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846" y="0"/>
                  </a:moveTo>
                  <a:lnTo>
                    <a:pt x="120000" y="6515"/>
                  </a:lnTo>
                  <a:lnTo>
                    <a:pt x="36461" y="119999"/>
                  </a:lnTo>
                  <a:lnTo>
                    <a:pt x="0" y="113560"/>
                  </a:lnTo>
                  <a:lnTo>
                    <a:pt x="838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3;p29"/>
            <p:cNvSpPr/>
            <p:nvPr/>
          </p:nvSpPr>
          <p:spPr>
            <a:xfrm>
              <a:off x="2005013" y="4454526"/>
              <a:ext cx="4800600" cy="48053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9" y="27481"/>
                  </a:moveTo>
                  <a:lnTo>
                    <a:pt x="57330" y="27600"/>
                  </a:lnTo>
                  <a:lnTo>
                    <a:pt x="54751" y="27918"/>
                  </a:lnTo>
                  <a:lnTo>
                    <a:pt x="52211" y="28433"/>
                  </a:lnTo>
                  <a:lnTo>
                    <a:pt x="49730" y="29167"/>
                  </a:lnTo>
                  <a:lnTo>
                    <a:pt x="47368" y="30039"/>
                  </a:lnTo>
                  <a:lnTo>
                    <a:pt x="45086" y="31150"/>
                  </a:lnTo>
                  <a:lnTo>
                    <a:pt x="42903" y="32379"/>
                  </a:lnTo>
                  <a:lnTo>
                    <a:pt x="40820" y="33767"/>
                  </a:lnTo>
                  <a:lnTo>
                    <a:pt x="38875" y="35353"/>
                  </a:lnTo>
                  <a:lnTo>
                    <a:pt x="37049" y="37019"/>
                  </a:lnTo>
                  <a:lnTo>
                    <a:pt x="35343" y="38863"/>
                  </a:lnTo>
                  <a:lnTo>
                    <a:pt x="33795" y="40826"/>
                  </a:lnTo>
                  <a:lnTo>
                    <a:pt x="32386" y="42868"/>
                  </a:lnTo>
                  <a:lnTo>
                    <a:pt x="31136" y="45069"/>
                  </a:lnTo>
                  <a:lnTo>
                    <a:pt x="30084" y="47369"/>
                  </a:lnTo>
                  <a:lnTo>
                    <a:pt x="29171" y="49748"/>
                  </a:lnTo>
                  <a:lnTo>
                    <a:pt x="28476" y="52187"/>
                  </a:lnTo>
                  <a:lnTo>
                    <a:pt x="27921" y="54725"/>
                  </a:lnTo>
                  <a:lnTo>
                    <a:pt x="27623" y="57343"/>
                  </a:lnTo>
                  <a:lnTo>
                    <a:pt x="27524" y="59980"/>
                  </a:lnTo>
                  <a:lnTo>
                    <a:pt x="27623" y="62656"/>
                  </a:lnTo>
                  <a:lnTo>
                    <a:pt x="27921" y="65274"/>
                  </a:lnTo>
                  <a:lnTo>
                    <a:pt x="28476" y="67812"/>
                  </a:lnTo>
                  <a:lnTo>
                    <a:pt x="29171" y="70251"/>
                  </a:lnTo>
                  <a:lnTo>
                    <a:pt x="30084" y="72630"/>
                  </a:lnTo>
                  <a:lnTo>
                    <a:pt x="31136" y="74930"/>
                  </a:lnTo>
                  <a:lnTo>
                    <a:pt x="32386" y="77131"/>
                  </a:lnTo>
                  <a:lnTo>
                    <a:pt x="33795" y="79173"/>
                  </a:lnTo>
                  <a:lnTo>
                    <a:pt x="35343" y="81156"/>
                  </a:lnTo>
                  <a:lnTo>
                    <a:pt x="37049" y="82980"/>
                  </a:lnTo>
                  <a:lnTo>
                    <a:pt x="38875" y="84666"/>
                  </a:lnTo>
                  <a:lnTo>
                    <a:pt x="40820" y="86232"/>
                  </a:lnTo>
                  <a:lnTo>
                    <a:pt x="42903" y="87620"/>
                  </a:lnTo>
                  <a:lnTo>
                    <a:pt x="45086" y="88869"/>
                  </a:lnTo>
                  <a:lnTo>
                    <a:pt x="47368" y="89960"/>
                  </a:lnTo>
                  <a:lnTo>
                    <a:pt x="49730" y="90832"/>
                  </a:lnTo>
                  <a:lnTo>
                    <a:pt x="52211" y="91566"/>
                  </a:lnTo>
                  <a:lnTo>
                    <a:pt x="54751" y="92081"/>
                  </a:lnTo>
                  <a:lnTo>
                    <a:pt x="57330" y="92399"/>
                  </a:lnTo>
                  <a:lnTo>
                    <a:pt x="60009" y="92518"/>
                  </a:lnTo>
                  <a:lnTo>
                    <a:pt x="62669" y="92399"/>
                  </a:lnTo>
                  <a:lnTo>
                    <a:pt x="65268" y="92081"/>
                  </a:lnTo>
                  <a:lnTo>
                    <a:pt x="67828" y="91566"/>
                  </a:lnTo>
                  <a:lnTo>
                    <a:pt x="70269" y="90832"/>
                  </a:lnTo>
                  <a:lnTo>
                    <a:pt x="72650" y="89960"/>
                  </a:lnTo>
                  <a:lnTo>
                    <a:pt x="74913" y="88869"/>
                  </a:lnTo>
                  <a:lnTo>
                    <a:pt x="77096" y="87620"/>
                  </a:lnTo>
                  <a:lnTo>
                    <a:pt x="79179" y="86232"/>
                  </a:lnTo>
                  <a:lnTo>
                    <a:pt x="81124" y="84666"/>
                  </a:lnTo>
                  <a:lnTo>
                    <a:pt x="82989" y="82980"/>
                  </a:lnTo>
                  <a:lnTo>
                    <a:pt x="84676" y="81156"/>
                  </a:lnTo>
                  <a:lnTo>
                    <a:pt x="86244" y="79173"/>
                  </a:lnTo>
                  <a:lnTo>
                    <a:pt x="87633" y="77131"/>
                  </a:lnTo>
                  <a:lnTo>
                    <a:pt x="88863" y="74930"/>
                  </a:lnTo>
                  <a:lnTo>
                    <a:pt x="89935" y="72630"/>
                  </a:lnTo>
                  <a:lnTo>
                    <a:pt x="90848" y="70251"/>
                  </a:lnTo>
                  <a:lnTo>
                    <a:pt x="91542" y="67812"/>
                  </a:lnTo>
                  <a:lnTo>
                    <a:pt x="92078" y="65274"/>
                  </a:lnTo>
                  <a:lnTo>
                    <a:pt x="92376" y="62656"/>
                  </a:lnTo>
                  <a:lnTo>
                    <a:pt x="92495" y="59980"/>
                  </a:lnTo>
                  <a:lnTo>
                    <a:pt x="92376" y="57343"/>
                  </a:lnTo>
                  <a:lnTo>
                    <a:pt x="92078" y="54725"/>
                  </a:lnTo>
                  <a:lnTo>
                    <a:pt x="91542" y="52187"/>
                  </a:lnTo>
                  <a:lnTo>
                    <a:pt x="90848" y="49748"/>
                  </a:lnTo>
                  <a:lnTo>
                    <a:pt x="89935" y="47369"/>
                  </a:lnTo>
                  <a:lnTo>
                    <a:pt x="88863" y="45069"/>
                  </a:lnTo>
                  <a:lnTo>
                    <a:pt x="87633" y="42868"/>
                  </a:lnTo>
                  <a:lnTo>
                    <a:pt x="86244" y="40826"/>
                  </a:lnTo>
                  <a:lnTo>
                    <a:pt x="84676" y="38863"/>
                  </a:lnTo>
                  <a:lnTo>
                    <a:pt x="82989" y="37019"/>
                  </a:lnTo>
                  <a:lnTo>
                    <a:pt x="81124" y="35353"/>
                  </a:lnTo>
                  <a:lnTo>
                    <a:pt x="79179" y="33767"/>
                  </a:lnTo>
                  <a:lnTo>
                    <a:pt x="77096" y="32379"/>
                  </a:lnTo>
                  <a:lnTo>
                    <a:pt x="74913" y="31150"/>
                  </a:lnTo>
                  <a:lnTo>
                    <a:pt x="72650" y="30039"/>
                  </a:lnTo>
                  <a:lnTo>
                    <a:pt x="70269" y="29167"/>
                  </a:lnTo>
                  <a:lnTo>
                    <a:pt x="67828" y="28433"/>
                  </a:lnTo>
                  <a:lnTo>
                    <a:pt x="65268" y="27918"/>
                  </a:lnTo>
                  <a:lnTo>
                    <a:pt x="62669" y="27600"/>
                  </a:lnTo>
                  <a:lnTo>
                    <a:pt x="60009" y="27481"/>
                  </a:lnTo>
                  <a:close/>
                  <a:moveTo>
                    <a:pt x="50385" y="0"/>
                  </a:moveTo>
                  <a:lnTo>
                    <a:pt x="69614" y="0"/>
                  </a:lnTo>
                  <a:lnTo>
                    <a:pt x="71956" y="14038"/>
                  </a:lnTo>
                  <a:lnTo>
                    <a:pt x="74476" y="14771"/>
                  </a:lnTo>
                  <a:lnTo>
                    <a:pt x="76917" y="15644"/>
                  </a:lnTo>
                  <a:lnTo>
                    <a:pt x="79338" y="16635"/>
                  </a:lnTo>
                  <a:lnTo>
                    <a:pt x="81700" y="17766"/>
                  </a:lnTo>
                  <a:lnTo>
                    <a:pt x="84021" y="19035"/>
                  </a:lnTo>
                  <a:lnTo>
                    <a:pt x="95630" y="10786"/>
                  </a:lnTo>
                  <a:lnTo>
                    <a:pt x="109224" y="24368"/>
                  </a:lnTo>
                  <a:lnTo>
                    <a:pt x="100969" y="35968"/>
                  </a:lnTo>
                  <a:lnTo>
                    <a:pt x="102497" y="38863"/>
                  </a:lnTo>
                  <a:lnTo>
                    <a:pt x="103846" y="41857"/>
                  </a:lnTo>
                  <a:lnTo>
                    <a:pt x="105017" y="44890"/>
                  </a:lnTo>
                  <a:lnTo>
                    <a:pt x="105930" y="48023"/>
                  </a:lnTo>
                  <a:lnTo>
                    <a:pt x="120000" y="50363"/>
                  </a:lnTo>
                  <a:lnTo>
                    <a:pt x="120000" y="69596"/>
                  </a:lnTo>
                  <a:lnTo>
                    <a:pt x="105930" y="71976"/>
                  </a:lnTo>
                  <a:lnTo>
                    <a:pt x="105215" y="74454"/>
                  </a:lnTo>
                  <a:lnTo>
                    <a:pt x="104362" y="76953"/>
                  </a:lnTo>
                  <a:lnTo>
                    <a:pt x="103350" y="79352"/>
                  </a:lnTo>
                  <a:lnTo>
                    <a:pt x="102219" y="81731"/>
                  </a:lnTo>
                  <a:lnTo>
                    <a:pt x="100969" y="84031"/>
                  </a:lnTo>
                  <a:lnTo>
                    <a:pt x="109224" y="95631"/>
                  </a:lnTo>
                  <a:lnTo>
                    <a:pt x="95630" y="109233"/>
                  </a:lnTo>
                  <a:lnTo>
                    <a:pt x="84021" y="100925"/>
                  </a:lnTo>
                  <a:lnTo>
                    <a:pt x="81700" y="102214"/>
                  </a:lnTo>
                  <a:lnTo>
                    <a:pt x="79338" y="103384"/>
                  </a:lnTo>
                  <a:lnTo>
                    <a:pt x="76917" y="104355"/>
                  </a:lnTo>
                  <a:lnTo>
                    <a:pt x="74476" y="105247"/>
                  </a:lnTo>
                  <a:lnTo>
                    <a:pt x="71956" y="105961"/>
                  </a:lnTo>
                  <a:lnTo>
                    <a:pt x="69614" y="120000"/>
                  </a:lnTo>
                  <a:lnTo>
                    <a:pt x="50385" y="120000"/>
                  </a:lnTo>
                  <a:lnTo>
                    <a:pt x="48063" y="105961"/>
                  </a:lnTo>
                  <a:lnTo>
                    <a:pt x="45543" y="105247"/>
                  </a:lnTo>
                  <a:lnTo>
                    <a:pt x="43082" y="104355"/>
                  </a:lnTo>
                  <a:lnTo>
                    <a:pt x="40681" y="103384"/>
                  </a:lnTo>
                  <a:lnTo>
                    <a:pt x="38299" y="102214"/>
                  </a:lnTo>
                  <a:lnTo>
                    <a:pt x="35998" y="100925"/>
                  </a:lnTo>
                  <a:lnTo>
                    <a:pt x="24369" y="109233"/>
                  </a:lnTo>
                  <a:lnTo>
                    <a:pt x="10775" y="95631"/>
                  </a:lnTo>
                  <a:lnTo>
                    <a:pt x="19070" y="84031"/>
                  </a:lnTo>
                  <a:lnTo>
                    <a:pt x="17800" y="81731"/>
                  </a:lnTo>
                  <a:lnTo>
                    <a:pt x="16669" y="79352"/>
                  </a:lnTo>
                  <a:lnTo>
                    <a:pt x="15637" y="76953"/>
                  </a:lnTo>
                  <a:lnTo>
                    <a:pt x="14804" y="74454"/>
                  </a:lnTo>
                  <a:lnTo>
                    <a:pt x="14069" y="71976"/>
                  </a:lnTo>
                  <a:lnTo>
                    <a:pt x="0" y="69596"/>
                  </a:lnTo>
                  <a:lnTo>
                    <a:pt x="0" y="50363"/>
                  </a:lnTo>
                  <a:lnTo>
                    <a:pt x="14069" y="48023"/>
                  </a:lnTo>
                  <a:lnTo>
                    <a:pt x="14982" y="44890"/>
                  </a:lnTo>
                  <a:lnTo>
                    <a:pt x="16153" y="41857"/>
                  </a:lnTo>
                  <a:lnTo>
                    <a:pt x="17502" y="38863"/>
                  </a:lnTo>
                  <a:lnTo>
                    <a:pt x="19070" y="35968"/>
                  </a:lnTo>
                  <a:lnTo>
                    <a:pt x="10775" y="24368"/>
                  </a:lnTo>
                  <a:lnTo>
                    <a:pt x="24369" y="10786"/>
                  </a:lnTo>
                  <a:lnTo>
                    <a:pt x="35998" y="19035"/>
                  </a:lnTo>
                  <a:lnTo>
                    <a:pt x="38299" y="17766"/>
                  </a:lnTo>
                  <a:lnTo>
                    <a:pt x="40681" y="16635"/>
                  </a:lnTo>
                  <a:lnTo>
                    <a:pt x="43082" y="15644"/>
                  </a:lnTo>
                  <a:lnTo>
                    <a:pt x="45543" y="14771"/>
                  </a:lnTo>
                  <a:lnTo>
                    <a:pt x="48063" y="14038"/>
                  </a:lnTo>
                  <a:lnTo>
                    <a:pt x="503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4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Support and Operations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800477" y="556341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main goal of this document is to present the process model guidelines applicable to the RPA Application Level 2 Support &amp; Operations service, necessary to fulfil the Business expectations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47" name="Rectangle 46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50" name="Rectangle 49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185;p27"/>
          <p:cNvSpPr/>
          <p:nvPr/>
        </p:nvSpPr>
        <p:spPr>
          <a:xfrm rot="5400000">
            <a:off x="1106262" y="1985775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186;p27"/>
          <p:cNvGrpSpPr/>
          <p:nvPr/>
        </p:nvGrpSpPr>
        <p:grpSpPr>
          <a:xfrm rot="5400000">
            <a:off x="2343152" y="3267568"/>
            <a:ext cx="1143000" cy="1142999"/>
            <a:chOff x="1409702" y="1240972"/>
            <a:chExt cx="1524000" cy="1523999"/>
          </a:xfrm>
        </p:grpSpPr>
        <p:sp>
          <p:nvSpPr>
            <p:cNvPr id="63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59;p14"/>
          <p:cNvSpPr txBox="1">
            <a:spLocks/>
          </p:cNvSpPr>
          <p:nvPr/>
        </p:nvSpPr>
        <p:spPr>
          <a:xfrm>
            <a:off x="-25729" y="3343576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Benefits Realization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6" name="Google Shape;59;p14"/>
          <p:cNvSpPr txBox="1">
            <a:spLocks/>
          </p:cNvSpPr>
          <p:nvPr/>
        </p:nvSpPr>
        <p:spPr>
          <a:xfrm>
            <a:off x="3755005" y="3073779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Process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of defining, executing and measuring benefits in a project;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methodology and guidelines for benefits realization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Includes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usual KPIs to be measured when doing RPA as well as tools to monitor the progress effectively..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Google Shape;89;p7"/>
          <p:cNvSpPr/>
          <p:nvPr/>
        </p:nvSpPr>
        <p:spPr>
          <a:xfrm>
            <a:off x="2513241" y="775786"/>
            <a:ext cx="792252" cy="494214"/>
          </a:xfrm>
          <a:custGeom>
            <a:avLst/>
            <a:gdLst/>
            <a:ahLst/>
            <a:cxnLst/>
            <a:rect l="l" t="t" r="r" b="b"/>
            <a:pathLst>
              <a:path w="526488" h="328428" extrusionOk="0">
                <a:moveTo>
                  <a:pt x="263245" y="215609"/>
                </a:moveTo>
                <a:cubicBezTo>
                  <a:pt x="279541" y="215609"/>
                  <a:pt x="295837" y="219370"/>
                  <a:pt x="309626" y="223130"/>
                </a:cubicBezTo>
                <a:cubicBezTo>
                  <a:pt x="329682" y="228144"/>
                  <a:pt x="349739" y="236919"/>
                  <a:pt x="364782" y="249455"/>
                </a:cubicBezTo>
                <a:cubicBezTo>
                  <a:pt x="372303" y="254469"/>
                  <a:pt x="376064" y="263244"/>
                  <a:pt x="376064" y="272018"/>
                </a:cubicBezTo>
                <a:lnTo>
                  <a:pt x="376064" y="328428"/>
                </a:lnTo>
                <a:lnTo>
                  <a:pt x="150425" y="328428"/>
                </a:lnTo>
                <a:lnTo>
                  <a:pt x="150425" y="272018"/>
                </a:lnTo>
                <a:cubicBezTo>
                  <a:pt x="150425" y="263244"/>
                  <a:pt x="154186" y="255722"/>
                  <a:pt x="161707" y="249455"/>
                </a:cubicBezTo>
                <a:cubicBezTo>
                  <a:pt x="178003" y="238173"/>
                  <a:pt x="196806" y="228144"/>
                  <a:pt x="216864" y="223130"/>
                </a:cubicBezTo>
                <a:cubicBezTo>
                  <a:pt x="231906" y="218116"/>
                  <a:pt x="248202" y="215609"/>
                  <a:pt x="263245" y="215609"/>
                </a:cubicBezTo>
                <a:close/>
                <a:moveTo>
                  <a:pt x="413670" y="127861"/>
                </a:moveTo>
                <a:cubicBezTo>
                  <a:pt x="429966" y="127861"/>
                  <a:pt x="446262" y="131622"/>
                  <a:pt x="460051" y="135382"/>
                </a:cubicBezTo>
                <a:cubicBezTo>
                  <a:pt x="480107" y="140396"/>
                  <a:pt x="500164" y="149171"/>
                  <a:pt x="515206" y="161708"/>
                </a:cubicBezTo>
                <a:cubicBezTo>
                  <a:pt x="522728" y="166722"/>
                  <a:pt x="526488" y="175497"/>
                  <a:pt x="526488" y="184271"/>
                </a:cubicBezTo>
                <a:lnTo>
                  <a:pt x="526488" y="240681"/>
                </a:lnTo>
                <a:lnTo>
                  <a:pt x="389852" y="240681"/>
                </a:lnTo>
                <a:cubicBezTo>
                  <a:pt x="387345" y="235667"/>
                  <a:pt x="383585" y="233159"/>
                  <a:pt x="379824" y="229399"/>
                </a:cubicBezTo>
                <a:cubicBezTo>
                  <a:pt x="364780" y="218117"/>
                  <a:pt x="345977" y="208089"/>
                  <a:pt x="322160" y="200567"/>
                </a:cubicBezTo>
                <a:cubicBezTo>
                  <a:pt x="335949" y="186778"/>
                  <a:pt x="344724" y="166722"/>
                  <a:pt x="344724" y="145411"/>
                </a:cubicBezTo>
                <a:lnTo>
                  <a:pt x="344724" y="144157"/>
                </a:lnTo>
                <a:cubicBezTo>
                  <a:pt x="352245" y="140396"/>
                  <a:pt x="359766" y="137889"/>
                  <a:pt x="367287" y="135382"/>
                </a:cubicBezTo>
                <a:cubicBezTo>
                  <a:pt x="382331" y="130368"/>
                  <a:pt x="398627" y="127861"/>
                  <a:pt x="413670" y="127861"/>
                </a:cubicBezTo>
                <a:close/>
                <a:moveTo>
                  <a:pt x="112820" y="127861"/>
                </a:moveTo>
                <a:cubicBezTo>
                  <a:pt x="129116" y="127861"/>
                  <a:pt x="145412" y="131622"/>
                  <a:pt x="159201" y="135382"/>
                </a:cubicBezTo>
                <a:cubicBezTo>
                  <a:pt x="166722" y="136636"/>
                  <a:pt x="174243" y="140396"/>
                  <a:pt x="181765" y="142903"/>
                </a:cubicBezTo>
                <a:cubicBezTo>
                  <a:pt x="181765" y="144157"/>
                  <a:pt x="181765" y="144157"/>
                  <a:pt x="181765" y="145411"/>
                </a:cubicBezTo>
                <a:cubicBezTo>
                  <a:pt x="181765" y="166722"/>
                  <a:pt x="190539" y="185525"/>
                  <a:pt x="204328" y="200567"/>
                </a:cubicBezTo>
                <a:cubicBezTo>
                  <a:pt x="184272" y="206835"/>
                  <a:pt x="164215" y="216863"/>
                  <a:pt x="146665" y="229399"/>
                </a:cubicBezTo>
                <a:cubicBezTo>
                  <a:pt x="141651" y="233159"/>
                  <a:pt x="139144" y="235667"/>
                  <a:pt x="135384" y="240681"/>
                </a:cubicBezTo>
                <a:lnTo>
                  <a:pt x="0" y="240681"/>
                </a:lnTo>
                <a:lnTo>
                  <a:pt x="0" y="184271"/>
                </a:lnTo>
                <a:cubicBezTo>
                  <a:pt x="0" y="175497"/>
                  <a:pt x="3761" y="166722"/>
                  <a:pt x="11282" y="161708"/>
                </a:cubicBezTo>
                <a:cubicBezTo>
                  <a:pt x="27578" y="150425"/>
                  <a:pt x="46381" y="141650"/>
                  <a:pt x="66439" y="135382"/>
                </a:cubicBezTo>
                <a:cubicBezTo>
                  <a:pt x="81481" y="130368"/>
                  <a:pt x="97777" y="127861"/>
                  <a:pt x="112820" y="127861"/>
                </a:cubicBezTo>
                <a:close/>
                <a:moveTo>
                  <a:pt x="263245" y="87748"/>
                </a:moveTo>
                <a:cubicBezTo>
                  <a:pt x="294399" y="87748"/>
                  <a:pt x="319655" y="113003"/>
                  <a:pt x="319655" y="144158"/>
                </a:cubicBezTo>
                <a:cubicBezTo>
                  <a:pt x="319655" y="175312"/>
                  <a:pt x="294399" y="200568"/>
                  <a:pt x="263245" y="200568"/>
                </a:cubicBezTo>
                <a:cubicBezTo>
                  <a:pt x="232090" y="200568"/>
                  <a:pt x="206835" y="175312"/>
                  <a:pt x="206835" y="144158"/>
                </a:cubicBezTo>
                <a:cubicBezTo>
                  <a:pt x="206835" y="113003"/>
                  <a:pt x="232090" y="87748"/>
                  <a:pt x="263245" y="87748"/>
                </a:cubicBezTo>
                <a:close/>
                <a:moveTo>
                  <a:pt x="413670" y="0"/>
                </a:moveTo>
                <a:cubicBezTo>
                  <a:pt x="444824" y="0"/>
                  <a:pt x="470080" y="25255"/>
                  <a:pt x="470080" y="56409"/>
                </a:cubicBezTo>
                <a:cubicBezTo>
                  <a:pt x="470080" y="87563"/>
                  <a:pt x="444824" y="112819"/>
                  <a:pt x="413670" y="112819"/>
                </a:cubicBezTo>
                <a:cubicBezTo>
                  <a:pt x="382515" y="112819"/>
                  <a:pt x="357260" y="87563"/>
                  <a:pt x="357260" y="56409"/>
                </a:cubicBezTo>
                <a:cubicBezTo>
                  <a:pt x="357260" y="25255"/>
                  <a:pt x="382515" y="0"/>
                  <a:pt x="413670" y="0"/>
                </a:cubicBezTo>
                <a:close/>
                <a:moveTo>
                  <a:pt x="112820" y="0"/>
                </a:moveTo>
                <a:cubicBezTo>
                  <a:pt x="143974" y="0"/>
                  <a:pt x="169230" y="25255"/>
                  <a:pt x="169230" y="56409"/>
                </a:cubicBezTo>
                <a:cubicBezTo>
                  <a:pt x="169230" y="87563"/>
                  <a:pt x="143974" y="112819"/>
                  <a:pt x="112820" y="112819"/>
                </a:cubicBezTo>
                <a:cubicBezTo>
                  <a:pt x="81665" y="112819"/>
                  <a:pt x="56410" y="87563"/>
                  <a:pt x="56410" y="56409"/>
                </a:cubicBezTo>
                <a:cubicBezTo>
                  <a:pt x="56410" y="25255"/>
                  <a:pt x="81665" y="0"/>
                  <a:pt x="112820" y="0"/>
                </a:cubicBezTo>
                <a:close/>
              </a:path>
            </a:pathLst>
          </a:custGeom>
          <a:solidFill>
            <a:srgbClr val="408F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8;p7"/>
          <p:cNvSpPr/>
          <p:nvPr/>
        </p:nvSpPr>
        <p:spPr>
          <a:xfrm>
            <a:off x="2576741" y="3640474"/>
            <a:ext cx="659462" cy="461626"/>
          </a:xfrm>
          <a:custGeom>
            <a:avLst/>
            <a:gdLst/>
            <a:ahLst/>
            <a:cxnLst/>
            <a:rect l="l" t="t" r="r" b="b"/>
            <a:pathLst>
              <a:path w="501416" h="350993" extrusionOk="0">
                <a:moveTo>
                  <a:pt x="213102" y="68945"/>
                </a:moveTo>
                <a:lnTo>
                  <a:pt x="476346" y="68945"/>
                </a:lnTo>
                <a:cubicBezTo>
                  <a:pt x="490135" y="68945"/>
                  <a:pt x="501416" y="80227"/>
                  <a:pt x="501416" y="94016"/>
                </a:cubicBezTo>
                <a:lnTo>
                  <a:pt x="501416" y="263245"/>
                </a:lnTo>
                <a:cubicBezTo>
                  <a:pt x="501416" y="277034"/>
                  <a:pt x="490135" y="288316"/>
                  <a:pt x="476346" y="288316"/>
                </a:cubicBezTo>
                <a:lnTo>
                  <a:pt x="438739" y="288316"/>
                </a:lnTo>
                <a:lnTo>
                  <a:pt x="438739" y="350993"/>
                </a:lnTo>
                <a:lnTo>
                  <a:pt x="376062" y="288316"/>
                </a:lnTo>
                <a:lnTo>
                  <a:pt x="213102" y="288316"/>
                </a:lnTo>
                <a:cubicBezTo>
                  <a:pt x="199313" y="288316"/>
                  <a:pt x="188031" y="277034"/>
                  <a:pt x="188031" y="263245"/>
                </a:cubicBezTo>
                <a:lnTo>
                  <a:pt x="188031" y="94016"/>
                </a:lnTo>
                <a:cubicBezTo>
                  <a:pt x="188031" y="80227"/>
                  <a:pt x="199313" y="68945"/>
                  <a:pt x="213102" y="68945"/>
                </a:cubicBezTo>
                <a:close/>
                <a:moveTo>
                  <a:pt x="25071" y="0"/>
                </a:moveTo>
                <a:lnTo>
                  <a:pt x="288315" y="0"/>
                </a:lnTo>
                <a:cubicBezTo>
                  <a:pt x="302104" y="0"/>
                  <a:pt x="313385" y="11282"/>
                  <a:pt x="313385" y="25071"/>
                </a:cubicBezTo>
                <a:lnTo>
                  <a:pt x="313385" y="43874"/>
                </a:lnTo>
                <a:lnTo>
                  <a:pt x="213102" y="43874"/>
                </a:lnTo>
                <a:cubicBezTo>
                  <a:pt x="185524" y="43874"/>
                  <a:pt x="162960" y="66438"/>
                  <a:pt x="162960" y="94016"/>
                </a:cubicBezTo>
                <a:lnTo>
                  <a:pt x="162960" y="219371"/>
                </a:lnTo>
                <a:lnTo>
                  <a:pt x="125354" y="219371"/>
                </a:lnTo>
                <a:lnTo>
                  <a:pt x="62677" y="282048"/>
                </a:lnTo>
                <a:lnTo>
                  <a:pt x="62677" y="219371"/>
                </a:lnTo>
                <a:lnTo>
                  <a:pt x="25071" y="219371"/>
                </a:lnTo>
                <a:cubicBezTo>
                  <a:pt x="11282" y="219371"/>
                  <a:pt x="0" y="208089"/>
                  <a:pt x="0" y="194300"/>
                </a:cubicBezTo>
                <a:lnTo>
                  <a:pt x="0" y="25071"/>
                </a:lnTo>
                <a:cubicBezTo>
                  <a:pt x="0" y="11282"/>
                  <a:pt x="11282" y="0"/>
                  <a:pt x="25071" y="0"/>
                </a:cubicBezTo>
                <a:close/>
              </a:path>
            </a:pathLst>
          </a:custGeom>
          <a:solidFill>
            <a:srgbClr val="408F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roup 39"/>
          <p:cNvGrpSpPr/>
          <p:nvPr/>
        </p:nvGrpSpPr>
        <p:grpSpPr>
          <a:xfrm rot="5400000" flipH="1">
            <a:off x="784791" y="1112657"/>
            <a:ext cx="994908" cy="2564490"/>
            <a:chOff x="9374415" y="2906904"/>
            <a:chExt cx="1992086" cy="4942114"/>
          </a:xfrm>
        </p:grpSpPr>
        <p:sp>
          <p:nvSpPr>
            <p:cNvPr id="41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43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9;p14"/>
          <p:cNvSpPr txBox="1">
            <a:spLocks/>
          </p:cNvSpPr>
          <p:nvPr/>
        </p:nvSpPr>
        <p:spPr>
          <a:xfrm flipH="1">
            <a:off x="213130" y="1897448"/>
            <a:ext cx="1509731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Operations and Deployment Handbook (ODH)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Google Shape;59;p14"/>
          <p:cNvSpPr txBox="1">
            <a:spLocks/>
          </p:cNvSpPr>
          <p:nvPr/>
        </p:nvSpPr>
        <p:spPr>
          <a:xfrm>
            <a:off x="2691953" y="2005828"/>
            <a:ext cx="6301259" cy="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Support and Operations Team’s handbook to support the Robots and provide fixes for known errors in Production.</a:t>
            </a:r>
          </a:p>
        </p:txBody>
      </p:sp>
      <p:sp>
        <p:nvSpPr>
          <p:cNvPr id="53" name="Google Shape;200;p27"/>
          <p:cNvSpPr/>
          <p:nvPr/>
        </p:nvSpPr>
        <p:spPr>
          <a:xfrm>
            <a:off x="1848747" y="2163431"/>
            <a:ext cx="372383" cy="4636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770" y="99494"/>
                </a:moveTo>
                <a:lnTo>
                  <a:pt x="51505" y="99578"/>
                </a:lnTo>
                <a:lnTo>
                  <a:pt x="50271" y="99856"/>
                </a:lnTo>
                <a:lnTo>
                  <a:pt x="49100" y="100245"/>
                </a:lnTo>
                <a:lnTo>
                  <a:pt x="48088" y="100830"/>
                </a:lnTo>
                <a:lnTo>
                  <a:pt x="47171" y="101581"/>
                </a:lnTo>
                <a:lnTo>
                  <a:pt x="46380" y="102360"/>
                </a:lnTo>
                <a:lnTo>
                  <a:pt x="45810" y="103250"/>
                </a:lnTo>
                <a:lnTo>
                  <a:pt x="45336" y="104224"/>
                </a:lnTo>
                <a:lnTo>
                  <a:pt x="45051" y="105253"/>
                </a:lnTo>
                <a:lnTo>
                  <a:pt x="44924" y="106311"/>
                </a:lnTo>
                <a:lnTo>
                  <a:pt x="45051" y="107396"/>
                </a:lnTo>
                <a:lnTo>
                  <a:pt x="45336" y="108481"/>
                </a:lnTo>
                <a:lnTo>
                  <a:pt x="45842" y="109510"/>
                </a:lnTo>
                <a:lnTo>
                  <a:pt x="46506" y="110428"/>
                </a:lnTo>
                <a:lnTo>
                  <a:pt x="47297" y="111235"/>
                </a:lnTo>
                <a:lnTo>
                  <a:pt x="48215" y="111875"/>
                </a:lnTo>
                <a:lnTo>
                  <a:pt x="49227" y="112432"/>
                </a:lnTo>
                <a:lnTo>
                  <a:pt x="50303" y="112821"/>
                </a:lnTo>
                <a:lnTo>
                  <a:pt x="51473" y="113072"/>
                </a:lnTo>
                <a:lnTo>
                  <a:pt x="52707" y="113155"/>
                </a:lnTo>
                <a:lnTo>
                  <a:pt x="53909" y="113072"/>
                </a:lnTo>
                <a:lnTo>
                  <a:pt x="55175" y="112821"/>
                </a:lnTo>
                <a:lnTo>
                  <a:pt x="56314" y="112376"/>
                </a:lnTo>
                <a:lnTo>
                  <a:pt x="57358" y="111792"/>
                </a:lnTo>
                <a:lnTo>
                  <a:pt x="58275" y="111124"/>
                </a:lnTo>
                <a:lnTo>
                  <a:pt x="59066" y="110317"/>
                </a:lnTo>
                <a:lnTo>
                  <a:pt x="59667" y="109399"/>
                </a:lnTo>
                <a:lnTo>
                  <a:pt x="60142" y="108453"/>
                </a:lnTo>
                <a:lnTo>
                  <a:pt x="60395" y="107396"/>
                </a:lnTo>
                <a:lnTo>
                  <a:pt x="60490" y="106338"/>
                </a:lnTo>
                <a:lnTo>
                  <a:pt x="60395" y="105281"/>
                </a:lnTo>
                <a:lnTo>
                  <a:pt x="60079" y="104196"/>
                </a:lnTo>
                <a:lnTo>
                  <a:pt x="59604" y="103167"/>
                </a:lnTo>
                <a:lnTo>
                  <a:pt x="58971" y="102249"/>
                </a:lnTo>
                <a:lnTo>
                  <a:pt x="58149" y="101469"/>
                </a:lnTo>
                <a:lnTo>
                  <a:pt x="57231" y="100774"/>
                </a:lnTo>
                <a:lnTo>
                  <a:pt x="56250" y="100217"/>
                </a:lnTo>
                <a:lnTo>
                  <a:pt x="55112" y="99828"/>
                </a:lnTo>
                <a:lnTo>
                  <a:pt x="53973" y="99578"/>
                </a:lnTo>
                <a:lnTo>
                  <a:pt x="52770" y="99494"/>
                </a:lnTo>
                <a:close/>
                <a:moveTo>
                  <a:pt x="53118" y="92677"/>
                </a:moveTo>
                <a:lnTo>
                  <a:pt x="54827" y="92789"/>
                </a:lnTo>
                <a:lnTo>
                  <a:pt x="56535" y="93095"/>
                </a:lnTo>
                <a:lnTo>
                  <a:pt x="58149" y="93512"/>
                </a:lnTo>
                <a:lnTo>
                  <a:pt x="59731" y="94152"/>
                </a:lnTo>
                <a:lnTo>
                  <a:pt x="61218" y="94875"/>
                </a:lnTo>
                <a:lnTo>
                  <a:pt x="62578" y="95766"/>
                </a:lnTo>
                <a:lnTo>
                  <a:pt x="63812" y="96767"/>
                </a:lnTo>
                <a:lnTo>
                  <a:pt x="64982" y="97936"/>
                </a:lnTo>
                <a:lnTo>
                  <a:pt x="65963" y="99216"/>
                </a:lnTo>
                <a:lnTo>
                  <a:pt x="66786" y="100551"/>
                </a:lnTo>
                <a:lnTo>
                  <a:pt x="67450" y="102054"/>
                </a:lnTo>
                <a:lnTo>
                  <a:pt x="67956" y="103612"/>
                </a:lnTo>
                <a:lnTo>
                  <a:pt x="68209" y="105142"/>
                </a:lnTo>
                <a:lnTo>
                  <a:pt x="68241" y="106672"/>
                </a:lnTo>
                <a:lnTo>
                  <a:pt x="68114" y="108203"/>
                </a:lnTo>
                <a:lnTo>
                  <a:pt x="67798" y="109649"/>
                </a:lnTo>
                <a:lnTo>
                  <a:pt x="67292" y="111124"/>
                </a:lnTo>
                <a:lnTo>
                  <a:pt x="66596" y="112487"/>
                </a:lnTo>
                <a:lnTo>
                  <a:pt x="65773" y="113767"/>
                </a:lnTo>
                <a:lnTo>
                  <a:pt x="64729" y="115019"/>
                </a:lnTo>
                <a:lnTo>
                  <a:pt x="63559" y="116104"/>
                </a:lnTo>
                <a:lnTo>
                  <a:pt x="62293" y="117134"/>
                </a:lnTo>
                <a:lnTo>
                  <a:pt x="60838" y="117996"/>
                </a:lnTo>
                <a:lnTo>
                  <a:pt x="59256" y="118720"/>
                </a:lnTo>
                <a:lnTo>
                  <a:pt x="57611" y="119304"/>
                </a:lnTo>
                <a:lnTo>
                  <a:pt x="55839" y="119721"/>
                </a:lnTo>
                <a:lnTo>
                  <a:pt x="54099" y="119972"/>
                </a:lnTo>
                <a:lnTo>
                  <a:pt x="52359" y="120000"/>
                </a:lnTo>
                <a:lnTo>
                  <a:pt x="50619" y="119860"/>
                </a:lnTo>
                <a:lnTo>
                  <a:pt x="48911" y="119610"/>
                </a:lnTo>
                <a:lnTo>
                  <a:pt x="47297" y="119137"/>
                </a:lnTo>
                <a:lnTo>
                  <a:pt x="45715" y="118553"/>
                </a:lnTo>
                <a:lnTo>
                  <a:pt x="44260" y="117774"/>
                </a:lnTo>
                <a:lnTo>
                  <a:pt x="42868" y="116911"/>
                </a:lnTo>
                <a:lnTo>
                  <a:pt x="41634" y="115882"/>
                </a:lnTo>
                <a:lnTo>
                  <a:pt x="40464" y="114741"/>
                </a:lnTo>
                <a:lnTo>
                  <a:pt x="39451" y="113489"/>
                </a:lnTo>
                <a:lnTo>
                  <a:pt x="38629" y="112098"/>
                </a:lnTo>
                <a:lnTo>
                  <a:pt x="37964" y="110595"/>
                </a:lnTo>
                <a:lnTo>
                  <a:pt x="37521" y="109065"/>
                </a:lnTo>
                <a:lnTo>
                  <a:pt x="37237" y="107507"/>
                </a:lnTo>
                <a:lnTo>
                  <a:pt x="37173" y="105977"/>
                </a:lnTo>
                <a:lnTo>
                  <a:pt x="37300" y="104474"/>
                </a:lnTo>
                <a:lnTo>
                  <a:pt x="37648" y="103000"/>
                </a:lnTo>
                <a:lnTo>
                  <a:pt x="38186" y="101581"/>
                </a:lnTo>
                <a:lnTo>
                  <a:pt x="38850" y="100190"/>
                </a:lnTo>
                <a:lnTo>
                  <a:pt x="39704" y="98882"/>
                </a:lnTo>
                <a:lnTo>
                  <a:pt x="40717" y="97686"/>
                </a:lnTo>
                <a:lnTo>
                  <a:pt x="41856" y="96545"/>
                </a:lnTo>
                <a:lnTo>
                  <a:pt x="43153" y="95571"/>
                </a:lnTo>
                <a:lnTo>
                  <a:pt x="44608" y="94681"/>
                </a:lnTo>
                <a:lnTo>
                  <a:pt x="46190" y="93957"/>
                </a:lnTo>
                <a:lnTo>
                  <a:pt x="47867" y="93345"/>
                </a:lnTo>
                <a:lnTo>
                  <a:pt x="49607" y="92928"/>
                </a:lnTo>
                <a:lnTo>
                  <a:pt x="51347" y="92705"/>
                </a:lnTo>
                <a:lnTo>
                  <a:pt x="53118" y="92677"/>
                </a:lnTo>
                <a:close/>
                <a:moveTo>
                  <a:pt x="115697" y="81103"/>
                </a:moveTo>
                <a:lnTo>
                  <a:pt x="116583" y="81103"/>
                </a:lnTo>
                <a:lnTo>
                  <a:pt x="117437" y="81270"/>
                </a:lnTo>
                <a:lnTo>
                  <a:pt x="118196" y="81660"/>
                </a:lnTo>
                <a:lnTo>
                  <a:pt x="118892" y="82133"/>
                </a:lnTo>
                <a:lnTo>
                  <a:pt x="119430" y="82745"/>
                </a:lnTo>
                <a:lnTo>
                  <a:pt x="119810" y="83468"/>
                </a:lnTo>
                <a:lnTo>
                  <a:pt x="120000" y="84219"/>
                </a:lnTo>
                <a:lnTo>
                  <a:pt x="119968" y="85026"/>
                </a:lnTo>
                <a:lnTo>
                  <a:pt x="119778" y="85750"/>
                </a:lnTo>
                <a:lnTo>
                  <a:pt x="119398" y="86445"/>
                </a:lnTo>
                <a:lnTo>
                  <a:pt x="118797" y="87029"/>
                </a:lnTo>
                <a:lnTo>
                  <a:pt x="118101" y="87502"/>
                </a:lnTo>
                <a:lnTo>
                  <a:pt x="117279" y="87864"/>
                </a:lnTo>
                <a:lnTo>
                  <a:pt x="71310" y="101219"/>
                </a:lnTo>
                <a:lnTo>
                  <a:pt x="71278" y="101108"/>
                </a:lnTo>
                <a:lnTo>
                  <a:pt x="71215" y="100941"/>
                </a:lnTo>
                <a:lnTo>
                  <a:pt x="70519" y="99299"/>
                </a:lnTo>
                <a:lnTo>
                  <a:pt x="69601" y="97769"/>
                </a:lnTo>
                <a:lnTo>
                  <a:pt x="68589" y="96322"/>
                </a:lnTo>
                <a:lnTo>
                  <a:pt x="67387" y="95015"/>
                </a:lnTo>
                <a:lnTo>
                  <a:pt x="114843" y="81242"/>
                </a:lnTo>
                <a:lnTo>
                  <a:pt x="115697" y="81103"/>
                </a:lnTo>
                <a:close/>
                <a:moveTo>
                  <a:pt x="78839" y="45490"/>
                </a:moveTo>
                <a:lnTo>
                  <a:pt x="70645" y="61210"/>
                </a:lnTo>
                <a:lnTo>
                  <a:pt x="76087" y="63436"/>
                </a:lnTo>
                <a:lnTo>
                  <a:pt x="79630" y="56619"/>
                </a:lnTo>
                <a:lnTo>
                  <a:pt x="86053" y="73702"/>
                </a:lnTo>
                <a:lnTo>
                  <a:pt x="92190" y="71922"/>
                </a:lnTo>
                <a:lnTo>
                  <a:pt x="85768" y="54838"/>
                </a:lnTo>
                <a:lnTo>
                  <a:pt x="93234" y="58455"/>
                </a:lnTo>
                <a:lnTo>
                  <a:pt x="96113" y="53809"/>
                </a:lnTo>
                <a:lnTo>
                  <a:pt x="78839" y="45490"/>
                </a:lnTo>
                <a:close/>
                <a:moveTo>
                  <a:pt x="100954" y="27711"/>
                </a:moveTo>
                <a:lnTo>
                  <a:pt x="101555" y="27767"/>
                </a:lnTo>
                <a:lnTo>
                  <a:pt x="102093" y="28045"/>
                </a:lnTo>
                <a:lnTo>
                  <a:pt x="102536" y="28407"/>
                </a:lnTo>
                <a:lnTo>
                  <a:pt x="102820" y="28880"/>
                </a:lnTo>
                <a:lnTo>
                  <a:pt x="118924" y="71810"/>
                </a:lnTo>
                <a:lnTo>
                  <a:pt x="119019" y="72395"/>
                </a:lnTo>
                <a:lnTo>
                  <a:pt x="118924" y="72895"/>
                </a:lnTo>
                <a:lnTo>
                  <a:pt x="118639" y="73368"/>
                </a:lnTo>
                <a:lnTo>
                  <a:pt x="118228" y="73786"/>
                </a:lnTo>
                <a:lnTo>
                  <a:pt x="117690" y="74036"/>
                </a:lnTo>
                <a:lnTo>
                  <a:pt x="66976" y="88754"/>
                </a:lnTo>
                <a:lnTo>
                  <a:pt x="66343" y="88810"/>
                </a:lnTo>
                <a:lnTo>
                  <a:pt x="65773" y="88754"/>
                </a:lnTo>
                <a:lnTo>
                  <a:pt x="65172" y="88504"/>
                </a:lnTo>
                <a:lnTo>
                  <a:pt x="64761" y="88142"/>
                </a:lnTo>
                <a:lnTo>
                  <a:pt x="64476" y="87614"/>
                </a:lnTo>
                <a:lnTo>
                  <a:pt x="48373" y="44683"/>
                </a:lnTo>
                <a:lnTo>
                  <a:pt x="48246" y="44127"/>
                </a:lnTo>
                <a:lnTo>
                  <a:pt x="48373" y="43626"/>
                </a:lnTo>
                <a:lnTo>
                  <a:pt x="48626" y="43153"/>
                </a:lnTo>
                <a:lnTo>
                  <a:pt x="49069" y="42735"/>
                </a:lnTo>
                <a:lnTo>
                  <a:pt x="49607" y="42485"/>
                </a:lnTo>
                <a:lnTo>
                  <a:pt x="100353" y="27767"/>
                </a:lnTo>
                <a:lnTo>
                  <a:pt x="100954" y="27711"/>
                </a:lnTo>
                <a:close/>
                <a:moveTo>
                  <a:pt x="15438" y="3672"/>
                </a:moveTo>
                <a:lnTo>
                  <a:pt x="17179" y="3839"/>
                </a:lnTo>
                <a:lnTo>
                  <a:pt x="18919" y="4201"/>
                </a:lnTo>
                <a:lnTo>
                  <a:pt x="20532" y="4729"/>
                </a:lnTo>
                <a:lnTo>
                  <a:pt x="22114" y="5425"/>
                </a:lnTo>
                <a:lnTo>
                  <a:pt x="23569" y="6260"/>
                </a:lnTo>
                <a:lnTo>
                  <a:pt x="24898" y="7261"/>
                </a:lnTo>
                <a:lnTo>
                  <a:pt x="26100" y="8402"/>
                </a:lnTo>
                <a:lnTo>
                  <a:pt x="27113" y="9682"/>
                </a:lnTo>
                <a:lnTo>
                  <a:pt x="28030" y="11073"/>
                </a:lnTo>
                <a:lnTo>
                  <a:pt x="28694" y="12548"/>
                </a:lnTo>
                <a:lnTo>
                  <a:pt x="57643" y="89756"/>
                </a:lnTo>
                <a:lnTo>
                  <a:pt x="55618" y="89394"/>
                </a:lnTo>
                <a:lnTo>
                  <a:pt x="53498" y="89227"/>
                </a:lnTo>
                <a:lnTo>
                  <a:pt x="51378" y="89255"/>
                </a:lnTo>
                <a:lnTo>
                  <a:pt x="49227" y="89478"/>
                </a:lnTo>
                <a:lnTo>
                  <a:pt x="21196" y="14746"/>
                </a:lnTo>
                <a:lnTo>
                  <a:pt x="20690" y="13744"/>
                </a:lnTo>
                <a:lnTo>
                  <a:pt x="20058" y="12881"/>
                </a:lnTo>
                <a:lnTo>
                  <a:pt x="19203" y="12102"/>
                </a:lnTo>
                <a:lnTo>
                  <a:pt x="18317" y="11546"/>
                </a:lnTo>
                <a:lnTo>
                  <a:pt x="17242" y="11073"/>
                </a:lnTo>
                <a:lnTo>
                  <a:pt x="16166" y="10767"/>
                </a:lnTo>
                <a:lnTo>
                  <a:pt x="14964" y="10628"/>
                </a:lnTo>
                <a:lnTo>
                  <a:pt x="13762" y="10683"/>
                </a:lnTo>
                <a:lnTo>
                  <a:pt x="12559" y="10906"/>
                </a:lnTo>
                <a:lnTo>
                  <a:pt x="11421" y="11351"/>
                </a:lnTo>
                <a:lnTo>
                  <a:pt x="10440" y="11936"/>
                </a:lnTo>
                <a:lnTo>
                  <a:pt x="9617" y="12659"/>
                </a:lnTo>
                <a:lnTo>
                  <a:pt x="8890" y="13466"/>
                </a:lnTo>
                <a:lnTo>
                  <a:pt x="8352" y="14412"/>
                </a:lnTo>
                <a:lnTo>
                  <a:pt x="8035" y="15386"/>
                </a:lnTo>
                <a:lnTo>
                  <a:pt x="7877" y="16415"/>
                </a:lnTo>
                <a:lnTo>
                  <a:pt x="7940" y="17472"/>
                </a:lnTo>
                <a:lnTo>
                  <a:pt x="8225" y="18530"/>
                </a:lnTo>
                <a:lnTo>
                  <a:pt x="8415" y="19281"/>
                </a:lnTo>
                <a:lnTo>
                  <a:pt x="8352" y="20088"/>
                </a:lnTo>
                <a:lnTo>
                  <a:pt x="8162" y="20811"/>
                </a:lnTo>
                <a:lnTo>
                  <a:pt x="7782" y="21507"/>
                </a:lnTo>
                <a:lnTo>
                  <a:pt x="7244" y="22091"/>
                </a:lnTo>
                <a:lnTo>
                  <a:pt x="6548" y="22564"/>
                </a:lnTo>
                <a:lnTo>
                  <a:pt x="5726" y="22898"/>
                </a:lnTo>
                <a:lnTo>
                  <a:pt x="4808" y="23092"/>
                </a:lnTo>
                <a:lnTo>
                  <a:pt x="3923" y="23037"/>
                </a:lnTo>
                <a:lnTo>
                  <a:pt x="3068" y="22870"/>
                </a:lnTo>
                <a:lnTo>
                  <a:pt x="2309" y="22536"/>
                </a:lnTo>
                <a:lnTo>
                  <a:pt x="1645" y="22035"/>
                </a:lnTo>
                <a:lnTo>
                  <a:pt x="1075" y="21395"/>
                </a:lnTo>
                <a:lnTo>
                  <a:pt x="696" y="20672"/>
                </a:lnTo>
                <a:lnTo>
                  <a:pt x="253" y="19114"/>
                </a:lnTo>
                <a:lnTo>
                  <a:pt x="0" y="17556"/>
                </a:lnTo>
                <a:lnTo>
                  <a:pt x="0" y="15970"/>
                </a:lnTo>
                <a:lnTo>
                  <a:pt x="158" y="14440"/>
                </a:lnTo>
                <a:lnTo>
                  <a:pt x="569" y="12909"/>
                </a:lnTo>
                <a:lnTo>
                  <a:pt x="1202" y="11490"/>
                </a:lnTo>
                <a:lnTo>
                  <a:pt x="1961" y="10099"/>
                </a:lnTo>
                <a:lnTo>
                  <a:pt x="2942" y="8847"/>
                </a:lnTo>
                <a:lnTo>
                  <a:pt x="4049" y="7679"/>
                </a:lnTo>
                <a:lnTo>
                  <a:pt x="5346" y="6621"/>
                </a:lnTo>
                <a:lnTo>
                  <a:pt x="6802" y="5703"/>
                </a:lnTo>
                <a:lnTo>
                  <a:pt x="8352" y="4952"/>
                </a:lnTo>
                <a:lnTo>
                  <a:pt x="10092" y="4312"/>
                </a:lnTo>
                <a:lnTo>
                  <a:pt x="11895" y="3923"/>
                </a:lnTo>
                <a:lnTo>
                  <a:pt x="13667" y="3700"/>
                </a:lnTo>
                <a:lnTo>
                  <a:pt x="15438" y="3672"/>
                </a:lnTo>
                <a:close/>
                <a:moveTo>
                  <a:pt x="69665" y="0"/>
                </a:moveTo>
                <a:lnTo>
                  <a:pt x="70108" y="83"/>
                </a:lnTo>
                <a:lnTo>
                  <a:pt x="70487" y="389"/>
                </a:lnTo>
                <a:lnTo>
                  <a:pt x="70740" y="751"/>
                </a:lnTo>
                <a:lnTo>
                  <a:pt x="81054" y="28212"/>
                </a:lnTo>
                <a:lnTo>
                  <a:pt x="81117" y="28657"/>
                </a:lnTo>
                <a:lnTo>
                  <a:pt x="80959" y="29047"/>
                </a:lnTo>
                <a:lnTo>
                  <a:pt x="80674" y="29380"/>
                </a:lnTo>
                <a:lnTo>
                  <a:pt x="80263" y="29603"/>
                </a:lnTo>
                <a:lnTo>
                  <a:pt x="47835" y="39035"/>
                </a:lnTo>
                <a:lnTo>
                  <a:pt x="47329" y="39063"/>
                </a:lnTo>
                <a:lnTo>
                  <a:pt x="46886" y="38952"/>
                </a:lnTo>
                <a:lnTo>
                  <a:pt x="46475" y="38701"/>
                </a:lnTo>
                <a:lnTo>
                  <a:pt x="46221" y="38312"/>
                </a:lnTo>
                <a:lnTo>
                  <a:pt x="35939" y="10878"/>
                </a:lnTo>
                <a:lnTo>
                  <a:pt x="35876" y="10405"/>
                </a:lnTo>
                <a:lnTo>
                  <a:pt x="36003" y="10016"/>
                </a:lnTo>
                <a:lnTo>
                  <a:pt x="36319" y="9682"/>
                </a:lnTo>
                <a:lnTo>
                  <a:pt x="36730" y="9459"/>
                </a:lnTo>
                <a:lnTo>
                  <a:pt x="45525" y="6900"/>
                </a:lnTo>
                <a:lnTo>
                  <a:pt x="45589" y="6955"/>
                </a:lnTo>
                <a:lnTo>
                  <a:pt x="45652" y="6872"/>
                </a:lnTo>
                <a:lnTo>
                  <a:pt x="50271" y="5536"/>
                </a:lnTo>
                <a:lnTo>
                  <a:pt x="54131" y="15747"/>
                </a:lnTo>
                <a:lnTo>
                  <a:pt x="59383" y="14217"/>
                </a:lnTo>
                <a:lnTo>
                  <a:pt x="55523" y="4006"/>
                </a:lnTo>
                <a:lnTo>
                  <a:pt x="60205" y="2643"/>
                </a:lnTo>
                <a:lnTo>
                  <a:pt x="60300" y="2670"/>
                </a:lnTo>
                <a:lnTo>
                  <a:pt x="60332" y="2615"/>
                </a:lnTo>
                <a:lnTo>
                  <a:pt x="69158" y="55"/>
                </a:lnTo>
                <a:lnTo>
                  <a:pt x="69665" y="0"/>
                </a:lnTo>
                <a:close/>
              </a:path>
            </a:pathLst>
          </a:custGeom>
          <a:solidFill>
            <a:srgbClr val="B83B1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0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CoE</a:t>
            </a:r>
            <a:r>
              <a:rPr lang="en-US" b="1" dirty="0"/>
              <a:t> Scope: </a:t>
            </a:r>
            <a:r>
              <a:rPr lang="en-US" dirty="0" smtClean="0"/>
              <a:t>SLAs for Process Specific Documentation</a:t>
            </a:r>
            <a:endParaRPr lang="en-U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36927"/>
              </p:ext>
            </p:extLst>
          </p:nvPr>
        </p:nvGraphicFramePr>
        <p:xfrm>
          <a:off x="1516533" y="835247"/>
          <a:ext cx="6081822" cy="3712641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998381">
                  <a:extLst>
                    <a:ext uri="{9D8B030D-6E8A-4147-A177-3AD203B41FA5}">
                      <a16:colId xmlns:a16="http://schemas.microsoft.com/office/drawing/2014/main" xmlns="" val="3822059008"/>
                    </a:ext>
                  </a:extLst>
                </a:gridCol>
                <a:gridCol w="1651591">
                  <a:extLst>
                    <a:ext uri="{9D8B030D-6E8A-4147-A177-3AD203B41FA5}">
                      <a16:colId xmlns:a16="http://schemas.microsoft.com/office/drawing/2014/main" xmlns="" val="1032289283"/>
                    </a:ext>
                  </a:extLst>
                </a:gridCol>
                <a:gridCol w="1431850">
                  <a:extLst>
                    <a:ext uri="{9D8B030D-6E8A-4147-A177-3AD203B41FA5}">
                      <a16:colId xmlns:a16="http://schemas.microsoft.com/office/drawing/2014/main" xmlns="" val="1508579829"/>
                    </a:ext>
                  </a:extLst>
                </a:gridCol>
              </a:tblGrid>
              <a:tr h="298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Document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Expected Yearly Percentage of Conclusion inside defined time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</a:rPr>
                        <a:t>Mean Time to Conclusion (Days)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8948964"/>
                  </a:ext>
                </a:extLst>
              </a:tr>
              <a:tr h="3483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Initial Process Assessment Questionnaire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055610380"/>
                  </a:ext>
                </a:extLst>
              </a:tr>
              <a:tr h="271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Complexity Calculator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0,5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842952415"/>
                  </a:ext>
                </a:extLst>
              </a:tr>
              <a:tr h="3483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ROI Calculator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135018863"/>
                  </a:ext>
                </a:extLst>
              </a:tr>
              <a:tr h="3483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Initial Business Case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99%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1551310765"/>
                  </a:ext>
                </a:extLst>
              </a:tr>
              <a:tr h="271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Demand Management </a:t>
                      </a:r>
                      <a:r>
                        <a:rPr lang="en-US" sz="800" u="none" strike="noStrike" dirty="0" smtClean="0">
                          <a:effectLst/>
                        </a:rPr>
                        <a:t>(</a:t>
                      </a:r>
                      <a:r>
                        <a:rPr lang="en-US" sz="800" u="none" strike="noStrike" dirty="0">
                          <a:effectLst/>
                        </a:rPr>
                        <a:t>Process Definition Pipeline)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2063711232"/>
                  </a:ext>
                </a:extLst>
              </a:tr>
              <a:tr h="261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Process Definition Document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3017879494"/>
                  </a:ext>
                </a:extLst>
              </a:tr>
              <a:tr h="3483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Updated Complexity Calculator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951178399"/>
                  </a:ext>
                </a:extLst>
              </a:tr>
              <a:tr h="3483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Updated ROI Calculator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3128261813"/>
                  </a:ext>
                </a:extLst>
              </a:tr>
              <a:tr h="435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Final Business Case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/>
                </a:tc>
                <a:extLst>
                  <a:ext uri="{0D108BD9-81ED-4DB2-BD59-A6C34878D82A}">
                    <a16:rowId xmlns:a16="http://schemas.microsoft.com/office/drawing/2014/main" xmlns="" val="2758430257"/>
                  </a:ext>
                </a:extLst>
              </a:tr>
              <a:tr h="271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Demand Management </a:t>
                      </a:r>
                      <a:r>
                        <a:rPr lang="en-US" sz="800" u="none" strike="noStrike" dirty="0" smtClean="0">
                          <a:effectLst/>
                        </a:rPr>
                        <a:t>(</a:t>
                      </a:r>
                      <a:r>
                        <a:rPr lang="en-US" sz="800" u="none" strike="noStrike" dirty="0">
                          <a:effectLst/>
                        </a:rPr>
                        <a:t>Process </a:t>
                      </a:r>
                      <a:r>
                        <a:rPr lang="en-US" sz="800" u="none" strike="noStrike" dirty="0" smtClean="0">
                          <a:effectLst/>
                        </a:rPr>
                        <a:t>Development </a:t>
                      </a:r>
                      <a:r>
                        <a:rPr lang="en-US" sz="800" u="none" strike="noStrike" dirty="0">
                          <a:effectLst/>
                        </a:rPr>
                        <a:t>Pipeline)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0,5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997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37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CoE</a:t>
            </a:r>
            <a:r>
              <a:rPr lang="en-US" b="1" dirty="0"/>
              <a:t> Scope: </a:t>
            </a:r>
            <a:r>
              <a:rPr lang="en-US" dirty="0" smtClean="0"/>
              <a:t>SLAs for Process Specific Documentation</a:t>
            </a:r>
            <a:endParaRPr lang="en-U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9818"/>
              </p:ext>
            </p:extLst>
          </p:nvPr>
        </p:nvGraphicFramePr>
        <p:xfrm>
          <a:off x="369876" y="841510"/>
          <a:ext cx="8315503" cy="3776872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2178204">
                  <a:extLst>
                    <a:ext uri="{9D8B030D-6E8A-4147-A177-3AD203B41FA5}">
                      <a16:colId xmlns:a16="http://schemas.microsoft.com/office/drawing/2014/main" xmlns="" val="2645487113"/>
                    </a:ext>
                  </a:extLst>
                </a:gridCol>
                <a:gridCol w="1268183">
                  <a:extLst>
                    <a:ext uri="{9D8B030D-6E8A-4147-A177-3AD203B41FA5}">
                      <a16:colId xmlns:a16="http://schemas.microsoft.com/office/drawing/2014/main" xmlns="" val="2723281399"/>
                    </a:ext>
                  </a:extLst>
                </a:gridCol>
                <a:gridCol w="803157">
                  <a:extLst>
                    <a:ext uri="{9D8B030D-6E8A-4147-A177-3AD203B41FA5}">
                      <a16:colId xmlns:a16="http://schemas.microsoft.com/office/drawing/2014/main" xmlns="" val="509519782"/>
                    </a:ext>
                  </a:extLst>
                </a:gridCol>
                <a:gridCol w="1011218">
                  <a:extLst>
                    <a:ext uri="{9D8B030D-6E8A-4147-A177-3AD203B41FA5}">
                      <a16:colId xmlns:a16="http://schemas.microsoft.com/office/drawing/2014/main" xmlns="" val="1191409657"/>
                    </a:ext>
                  </a:extLst>
                </a:gridCol>
                <a:gridCol w="747773">
                  <a:extLst>
                    <a:ext uri="{9D8B030D-6E8A-4147-A177-3AD203B41FA5}">
                      <a16:colId xmlns:a16="http://schemas.microsoft.com/office/drawing/2014/main" xmlns="" val="3944959960"/>
                    </a:ext>
                  </a:extLst>
                </a:gridCol>
                <a:gridCol w="747773">
                  <a:extLst>
                    <a:ext uri="{9D8B030D-6E8A-4147-A177-3AD203B41FA5}">
                      <a16:colId xmlns:a16="http://schemas.microsoft.com/office/drawing/2014/main" xmlns="" val="2104156009"/>
                    </a:ext>
                  </a:extLst>
                </a:gridCol>
                <a:gridCol w="747773">
                  <a:extLst>
                    <a:ext uri="{9D8B030D-6E8A-4147-A177-3AD203B41FA5}">
                      <a16:colId xmlns:a16="http://schemas.microsoft.com/office/drawing/2014/main" xmlns="" val="583868481"/>
                    </a:ext>
                  </a:extLst>
                </a:gridCol>
                <a:gridCol w="811422">
                  <a:extLst>
                    <a:ext uri="{9D8B030D-6E8A-4147-A177-3AD203B41FA5}">
                      <a16:colId xmlns:a16="http://schemas.microsoft.com/office/drawing/2014/main" xmlns="" val="4165233341"/>
                    </a:ext>
                  </a:extLst>
                </a:gridCol>
              </a:tblGrid>
              <a:tr h="4676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Document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Expected Yearly Percentage of </a:t>
                      </a:r>
                      <a:r>
                        <a:rPr lang="en-US" sz="1000" u="none" strike="noStrike" dirty="0">
                          <a:effectLst/>
                        </a:rPr>
                        <a:t>Conclusion </a:t>
                      </a:r>
                      <a:r>
                        <a:rPr lang="en-US" sz="1000" u="none" strike="noStrike" dirty="0" smtClean="0">
                          <a:effectLst/>
                        </a:rPr>
                        <a:t>inside </a:t>
                      </a:r>
                      <a:r>
                        <a:rPr lang="en-US" sz="1000" u="none" strike="noStrike" dirty="0">
                          <a:effectLst/>
                        </a:rPr>
                        <a:t>defined </a:t>
                      </a:r>
                      <a:r>
                        <a:rPr lang="en-US" sz="1000" u="none" strike="noStrike" dirty="0" smtClean="0">
                          <a:effectLst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</a:rPr>
                        <a:t>Mean Time to Conclusion (Days)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by </a:t>
                      </a:r>
                      <a:r>
                        <a:rPr lang="en-US" sz="1000" u="none" strike="noStrike" dirty="0">
                          <a:effectLst/>
                        </a:rPr>
                        <a:t>Process Complexity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2159859"/>
                  </a:ext>
                </a:extLst>
              </a:tr>
              <a:tr h="161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Fast Track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Medium Track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solidFill>
                            <a:schemeClr val="bg1"/>
                          </a:solidFill>
                          <a:effectLst/>
                        </a:rPr>
                        <a:t>Complete Track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219866"/>
                  </a:ext>
                </a:extLst>
              </a:tr>
              <a:tr h="27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Creation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SignOff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Creation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SignOff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Creation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SignOff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8368646"/>
                  </a:ext>
                </a:extLst>
              </a:tr>
              <a:tr h="602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Solutions Design Document (SDD)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825980931"/>
                  </a:ext>
                </a:extLst>
              </a:tr>
              <a:tr h="30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 Backlog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2903685617"/>
                  </a:ext>
                </a:extLst>
              </a:tr>
              <a:tr h="452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Sprint Backlog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3540461629"/>
                  </a:ext>
                </a:extLst>
              </a:tr>
              <a:tr h="30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Development Test Cases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3072056144"/>
                  </a:ext>
                </a:extLst>
              </a:tr>
              <a:tr h="30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User Acceptance Test (UAT) Test Cases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2940742224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UAT </a:t>
                      </a:r>
                      <a:r>
                        <a:rPr lang="en-US" sz="800" u="none" strike="noStrike" dirty="0" err="1">
                          <a:effectLst/>
                        </a:rPr>
                        <a:t>SignOff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3829990862"/>
                  </a:ext>
                </a:extLst>
              </a:tr>
              <a:tr h="452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Operations and Delivery Handbook (ODH)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4039972764"/>
                  </a:ext>
                </a:extLst>
              </a:tr>
              <a:tr h="306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Release Notes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/>
                </a:tc>
                <a:extLst>
                  <a:ext uri="{0D108BD9-81ED-4DB2-BD59-A6C34878D82A}">
                    <a16:rowId xmlns:a16="http://schemas.microsoft.com/office/drawing/2014/main" xmlns="" val="2760985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9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87786" y="2468144"/>
            <a:ext cx="7691014" cy="225482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60;p14"/>
          <p:cNvSpPr txBox="1">
            <a:spLocks/>
          </p:cNvSpPr>
          <p:nvPr/>
        </p:nvSpPr>
        <p:spPr>
          <a:xfrm>
            <a:off x="311700" y="3797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Index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Elbow Connector 53"/>
          <p:cNvCxnSpPr>
            <a:stCxn id="72" idx="2"/>
            <a:endCxn id="73" idx="0"/>
          </p:cNvCxnSpPr>
          <p:nvPr/>
        </p:nvCxnSpPr>
        <p:spPr>
          <a:xfrm rot="16200000" flipH="1">
            <a:off x="2528891" y="3012461"/>
            <a:ext cx="142751" cy="808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"/>
          <p:cNvSpPr/>
          <p:nvPr/>
        </p:nvSpPr>
        <p:spPr>
          <a:xfrm>
            <a:off x="1450327" y="1791076"/>
            <a:ext cx="1078240" cy="41499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5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of Function</a:t>
            </a:r>
          </a:p>
        </p:txBody>
      </p:sp>
      <p:sp>
        <p:nvSpPr>
          <p:cNvPr id="63" name="Rectangle 3"/>
          <p:cNvSpPr/>
          <p:nvPr/>
        </p:nvSpPr>
        <p:spPr>
          <a:xfrm>
            <a:off x="181540" y="2681177"/>
            <a:ext cx="854072" cy="353747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Evangelist</a:t>
            </a:r>
          </a:p>
        </p:txBody>
      </p:sp>
      <p:cxnSp>
        <p:nvCxnSpPr>
          <p:cNvPr id="64" name="Elbow Connector 5"/>
          <p:cNvCxnSpPr>
            <a:stCxn id="62" idx="2"/>
            <a:endCxn id="63" idx="0"/>
          </p:cNvCxnSpPr>
          <p:nvPr/>
        </p:nvCxnSpPr>
        <p:spPr>
          <a:xfrm rot="5400000">
            <a:off x="1178904" y="1848554"/>
            <a:ext cx="304760" cy="1360487"/>
          </a:xfrm>
          <a:prstGeom prst="bentConnector3">
            <a:avLst/>
          </a:prstGeom>
          <a:ln w="50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8"/>
          <p:cNvSpPr/>
          <p:nvPr/>
        </p:nvSpPr>
        <p:spPr>
          <a:xfrm>
            <a:off x="1162766" y="2688043"/>
            <a:ext cx="835014" cy="308991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Owner (s)</a:t>
            </a:r>
          </a:p>
        </p:txBody>
      </p:sp>
      <p:sp>
        <p:nvSpPr>
          <p:cNvPr id="70" name="Rectangle 40"/>
          <p:cNvSpPr/>
          <p:nvPr/>
        </p:nvSpPr>
        <p:spPr>
          <a:xfrm>
            <a:off x="1084077" y="3103040"/>
            <a:ext cx="996485" cy="293667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5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Process SME (s)</a:t>
            </a:r>
          </a:p>
        </p:txBody>
      </p:sp>
      <p:cxnSp>
        <p:nvCxnSpPr>
          <p:cNvPr id="71" name="Elbow Connector 39"/>
          <p:cNvCxnSpPr>
            <a:stCxn id="67" idx="2"/>
            <a:endCxn id="70" idx="0"/>
          </p:cNvCxnSpPr>
          <p:nvPr/>
        </p:nvCxnSpPr>
        <p:spPr>
          <a:xfrm>
            <a:off x="1580273" y="2997034"/>
            <a:ext cx="2047" cy="106006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6"/>
          <p:cNvSpPr/>
          <p:nvPr/>
        </p:nvSpPr>
        <p:spPr>
          <a:xfrm>
            <a:off x="2239183" y="2691108"/>
            <a:ext cx="656117" cy="31750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Owner</a:t>
            </a:r>
          </a:p>
        </p:txBody>
      </p:sp>
      <p:sp>
        <p:nvSpPr>
          <p:cNvPr id="73" name="Rectangle 47"/>
          <p:cNvSpPr/>
          <p:nvPr/>
        </p:nvSpPr>
        <p:spPr>
          <a:xfrm>
            <a:off x="2239991" y="3084240"/>
            <a:ext cx="656117" cy="317508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Analyst</a:t>
            </a:r>
          </a:p>
        </p:txBody>
      </p:sp>
      <p:sp>
        <p:nvSpPr>
          <p:cNvPr id="74" name="Rectangle 49"/>
          <p:cNvSpPr/>
          <p:nvPr/>
        </p:nvSpPr>
        <p:spPr>
          <a:xfrm>
            <a:off x="2990855" y="3091441"/>
            <a:ext cx="656117" cy="317508"/>
          </a:xfrm>
          <a:prstGeom prst="rect">
            <a:avLst/>
          </a:prstGeom>
          <a:solidFill>
            <a:srgbClr val="50D07E"/>
          </a:solidFill>
          <a:ln>
            <a:solidFill>
              <a:srgbClr val="50D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Lead Developer</a:t>
            </a:r>
          </a:p>
        </p:txBody>
      </p:sp>
      <p:sp>
        <p:nvSpPr>
          <p:cNvPr id="75" name="Rectangle 50"/>
          <p:cNvSpPr/>
          <p:nvPr/>
        </p:nvSpPr>
        <p:spPr>
          <a:xfrm>
            <a:off x="2396991" y="3591968"/>
            <a:ext cx="787532" cy="317508"/>
          </a:xfrm>
          <a:prstGeom prst="rect">
            <a:avLst/>
          </a:prstGeom>
          <a:solidFill>
            <a:srgbClr val="50D07E"/>
          </a:solidFill>
          <a:ln>
            <a:solidFill>
              <a:srgbClr val="50D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76" name="Rectangle 52"/>
          <p:cNvSpPr/>
          <p:nvPr/>
        </p:nvSpPr>
        <p:spPr>
          <a:xfrm>
            <a:off x="3251861" y="3590161"/>
            <a:ext cx="656117" cy="317508"/>
          </a:xfrm>
          <a:prstGeom prst="rect">
            <a:avLst/>
          </a:prstGeom>
          <a:solidFill>
            <a:srgbClr val="50D07E"/>
          </a:solidFill>
          <a:ln>
            <a:solidFill>
              <a:srgbClr val="50D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cxnSp>
        <p:nvCxnSpPr>
          <p:cNvPr id="78" name="Elbow Connector 54"/>
          <p:cNvCxnSpPr>
            <a:stCxn id="81" idx="2"/>
            <a:endCxn id="74" idx="0"/>
          </p:cNvCxnSpPr>
          <p:nvPr/>
        </p:nvCxnSpPr>
        <p:spPr>
          <a:xfrm rot="16200000" flipH="1">
            <a:off x="3272183" y="3012087"/>
            <a:ext cx="156878" cy="1828"/>
          </a:xfrm>
          <a:prstGeom prst="bentConnector3">
            <a:avLst>
              <a:gd name="adj1" fmla="val 50000"/>
            </a:avLst>
          </a:prstGeom>
          <a:ln w="50800">
            <a:solidFill>
              <a:srgbClr val="50D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55"/>
          <p:cNvCxnSpPr>
            <a:stCxn id="74" idx="2"/>
            <a:endCxn id="75" idx="0"/>
          </p:cNvCxnSpPr>
          <p:nvPr/>
        </p:nvCxnSpPr>
        <p:spPr>
          <a:xfrm rot="5400000">
            <a:off x="2963327" y="3236380"/>
            <a:ext cx="183019" cy="528157"/>
          </a:xfrm>
          <a:prstGeom prst="bentConnector3">
            <a:avLst/>
          </a:prstGeom>
          <a:ln w="50800">
            <a:solidFill>
              <a:srgbClr val="50D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56"/>
          <p:cNvCxnSpPr>
            <a:stCxn id="74" idx="2"/>
            <a:endCxn id="76" idx="0"/>
          </p:cNvCxnSpPr>
          <p:nvPr/>
        </p:nvCxnSpPr>
        <p:spPr>
          <a:xfrm rot="16200000" flipH="1">
            <a:off x="3358811" y="3369052"/>
            <a:ext cx="181212" cy="261006"/>
          </a:xfrm>
          <a:prstGeom prst="bentConnector3">
            <a:avLst>
              <a:gd name="adj1" fmla="val 50000"/>
            </a:avLst>
          </a:prstGeom>
          <a:ln w="50800">
            <a:solidFill>
              <a:srgbClr val="50D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57"/>
          <p:cNvSpPr/>
          <p:nvPr/>
        </p:nvSpPr>
        <p:spPr>
          <a:xfrm>
            <a:off x="2989028" y="2684181"/>
            <a:ext cx="656117" cy="317508"/>
          </a:xfrm>
          <a:prstGeom prst="rect">
            <a:avLst/>
          </a:prstGeom>
          <a:solidFill>
            <a:srgbClr val="50D07E"/>
          </a:solidFill>
          <a:ln>
            <a:solidFill>
              <a:srgbClr val="50D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88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cxnSp>
        <p:nvCxnSpPr>
          <p:cNvPr id="82" name="Elbow Connector 59"/>
          <p:cNvCxnSpPr>
            <a:stCxn id="62" idx="2"/>
            <a:endCxn id="81" idx="0"/>
          </p:cNvCxnSpPr>
          <p:nvPr/>
        </p:nvCxnSpPr>
        <p:spPr>
          <a:xfrm rot="16200000" flipH="1">
            <a:off x="2414214" y="1781307"/>
            <a:ext cx="478107" cy="1327640"/>
          </a:xfrm>
          <a:prstGeom prst="bentConnector3">
            <a:avLst/>
          </a:prstGeom>
          <a:ln w="50800">
            <a:solidFill>
              <a:srgbClr val="50D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20"/>
          <p:cNvCxnSpPr>
            <a:stCxn id="62" idx="2"/>
            <a:endCxn id="67" idx="0"/>
          </p:cNvCxnSpPr>
          <p:nvPr/>
        </p:nvCxnSpPr>
        <p:spPr>
          <a:xfrm rot="5400000">
            <a:off x="1543876" y="2242471"/>
            <a:ext cx="481969" cy="409174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1340111" y="1346295"/>
            <a:ext cx="1271502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ES" sz="1350" kern="120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lang="es-ES" sz="1350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Business</a:t>
            </a:r>
            <a:endParaRPr lang="en-US" sz="1350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5818766" y="1346295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ES" sz="1350" kern="120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lang="es-ES" sz="1350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Core/ISG</a:t>
            </a:r>
            <a:endParaRPr lang="en-US" sz="1350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9" name="Elbow Connector 45"/>
          <p:cNvCxnSpPr>
            <a:stCxn id="62" idx="2"/>
            <a:endCxn id="72" idx="0"/>
          </p:cNvCxnSpPr>
          <p:nvPr/>
        </p:nvCxnSpPr>
        <p:spPr>
          <a:xfrm rot="16200000" flipH="1">
            <a:off x="2035827" y="2159693"/>
            <a:ext cx="485034" cy="577795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"/>
          <p:cNvSpPr/>
          <p:nvPr/>
        </p:nvSpPr>
        <p:spPr>
          <a:xfrm>
            <a:off x="5962420" y="1791076"/>
            <a:ext cx="1156712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of RPA</a:t>
            </a:r>
          </a:p>
        </p:txBody>
      </p:sp>
      <p:sp>
        <p:nvSpPr>
          <p:cNvPr id="61" name="Rectangle 2"/>
          <p:cNvSpPr/>
          <p:nvPr/>
        </p:nvSpPr>
        <p:spPr>
          <a:xfrm>
            <a:off x="5615261" y="2310541"/>
            <a:ext cx="1238960" cy="187261"/>
          </a:xfrm>
          <a:prstGeom prst="rect">
            <a:avLst/>
          </a:prstGeom>
          <a:solidFill>
            <a:srgbClr val="3675A4"/>
          </a:solidFill>
          <a:ln>
            <a:solidFill>
              <a:srgbClr val="067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Manager</a:t>
            </a:r>
          </a:p>
        </p:txBody>
      </p:sp>
      <p:cxnSp>
        <p:nvCxnSpPr>
          <p:cNvPr id="83" name="Elbow Connector 5"/>
          <p:cNvCxnSpPr>
            <a:stCxn id="109" idx="0"/>
            <a:endCxn id="87" idx="2"/>
          </p:cNvCxnSpPr>
          <p:nvPr/>
        </p:nvCxnSpPr>
        <p:spPr>
          <a:xfrm rot="16200000" flipV="1">
            <a:off x="5287370" y="2709435"/>
            <a:ext cx="146763" cy="795041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"/>
          <p:cNvSpPr/>
          <p:nvPr/>
        </p:nvSpPr>
        <p:spPr>
          <a:xfrm>
            <a:off x="6288970" y="3172271"/>
            <a:ext cx="457380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L1</a:t>
            </a:r>
          </a:p>
        </p:txBody>
      </p:sp>
      <p:cxnSp>
        <p:nvCxnSpPr>
          <p:cNvPr id="85" name="Elbow Connector 8"/>
          <p:cNvCxnSpPr>
            <a:stCxn id="100" idx="2"/>
            <a:endCxn id="84" idx="0"/>
          </p:cNvCxnSpPr>
          <p:nvPr/>
        </p:nvCxnSpPr>
        <p:spPr>
          <a:xfrm rot="5400000">
            <a:off x="6721379" y="2781292"/>
            <a:ext cx="187260" cy="594699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11"/>
          <p:cNvSpPr/>
          <p:nvPr/>
        </p:nvSpPr>
        <p:spPr>
          <a:xfrm>
            <a:off x="7465286" y="3180337"/>
            <a:ext cx="681167" cy="27382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Squad Ops</a:t>
            </a:r>
          </a:p>
        </p:txBody>
      </p:sp>
      <p:sp>
        <p:nvSpPr>
          <p:cNvPr id="87" name="Rectangle 21"/>
          <p:cNvSpPr/>
          <p:nvPr/>
        </p:nvSpPr>
        <p:spPr>
          <a:xfrm>
            <a:off x="4641506" y="2717653"/>
            <a:ext cx="643448" cy="315921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Designer</a:t>
            </a:r>
          </a:p>
        </p:txBody>
      </p:sp>
      <p:sp>
        <p:nvSpPr>
          <p:cNvPr id="88" name="Rectangle 22"/>
          <p:cNvSpPr/>
          <p:nvPr/>
        </p:nvSpPr>
        <p:spPr>
          <a:xfrm>
            <a:off x="4098792" y="3171166"/>
            <a:ext cx="505761" cy="261272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Analyst</a:t>
            </a:r>
          </a:p>
        </p:txBody>
      </p:sp>
      <p:sp>
        <p:nvSpPr>
          <p:cNvPr id="90" name="Rectangle 23"/>
          <p:cNvSpPr/>
          <p:nvPr/>
        </p:nvSpPr>
        <p:spPr>
          <a:xfrm>
            <a:off x="4621224" y="3642006"/>
            <a:ext cx="679311" cy="352144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Lead Developer</a:t>
            </a:r>
          </a:p>
        </p:txBody>
      </p:sp>
      <p:cxnSp>
        <p:nvCxnSpPr>
          <p:cNvPr id="93" name="Elbow Connector 26"/>
          <p:cNvCxnSpPr>
            <a:stCxn id="61" idx="2"/>
            <a:endCxn id="87" idx="0"/>
          </p:cNvCxnSpPr>
          <p:nvPr/>
        </p:nvCxnSpPr>
        <p:spPr>
          <a:xfrm rot="5400000">
            <a:off x="5468234" y="2016822"/>
            <a:ext cx="219851" cy="1181810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27"/>
          <p:cNvSpPr/>
          <p:nvPr/>
        </p:nvSpPr>
        <p:spPr>
          <a:xfrm>
            <a:off x="4347399" y="4208851"/>
            <a:ext cx="655577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95" name="Rectangle 28"/>
          <p:cNvSpPr/>
          <p:nvPr/>
        </p:nvSpPr>
        <p:spPr>
          <a:xfrm>
            <a:off x="5036120" y="4208851"/>
            <a:ext cx="457380" cy="23067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</a:p>
        </p:txBody>
      </p:sp>
      <p:cxnSp>
        <p:nvCxnSpPr>
          <p:cNvPr id="96" name="Elbow Connector 30"/>
          <p:cNvCxnSpPr>
            <a:stCxn id="87" idx="2"/>
            <a:endCxn id="88" idx="0"/>
          </p:cNvCxnSpPr>
          <p:nvPr/>
        </p:nvCxnSpPr>
        <p:spPr>
          <a:xfrm rot="5400000">
            <a:off x="4588656" y="2796592"/>
            <a:ext cx="137592" cy="611557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32"/>
          <p:cNvCxnSpPr>
            <a:stCxn id="106" idx="2"/>
            <a:endCxn id="90" idx="0"/>
          </p:cNvCxnSpPr>
          <p:nvPr/>
        </p:nvCxnSpPr>
        <p:spPr>
          <a:xfrm flipH="1">
            <a:off x="4960880" y="3504414"/>
            <a:ext cx="1095" cy="137592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36"/>
          <p:cNvCxnSpPr>
            <a:stCxn id="90" idx="2"/>
            <a:endCxn id="94" idx="0"/>
          </p:cNvCxnSpPr>
          <p:nvPr/>
        </p:nvCxnSpPr>
        <p:spPr>
          <a:xfrm rot="5400000">
            <a:off x="4710684" y="3958654"/>
            <a:ext cx="214701" cy="285692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38"/>
          <p:cNvCxnSpPr>
            <a:stCxn id="90" idx="2"/>
            <a:endCxn id="95" idx="0"/>
          </p:cNvCxnSpPr>
          <p:nvPr/>
        </p:nvCxnSpPr>
        <p:spPr>
          <a:xfrm rot="16200000" flipH="1">
            <a:off x="5005495" y="3949535"/>
            <a:ext cx="214701" cy="303930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42"/>
          <p:cNvSpPr/>
          <p:nvPr/>
        </p:nvSpPr>
        <p:spPr>
          <a:xfrm>
            <a:off x="6656891" y="2720416"/>
            <a:ext cx="908934" cy="272662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8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SDM/ DevOps Coach</a:t>
            </a:r>
          </a:p>
        </p:txBody>
      </p:sp>
      <p:sp>
        <p:nvSpPr>
          <p:cNvPr id="101" name="Rectangle 43"/>
          <p:cNvSpPr/>
          <p:nvPr/>
        </p:nvSpPr>
        <p:spPr>
          <a:xfrm>
            <a:off x="6838101" y="3172270"/>
            <a:ext cx="591821" cy="30801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Engineer</a:t>
            </a:r>
          </a:p>
        </p:txBody>
      </p:sp>
      <p:cxnSp>
        <p:nvCxnSpPr>
          <p:cNvPr id="102" name="Elbow Connector 45"/>
          <p:cNvCxnSpPr>
            <a:stCxn id="61" idx="2"/>
            <a:endCxn id="100" idx="0"/>
          </p:cNvCxnSpPr>
          <p:nvPr/>
        </p:nvCxnSpPr>
        <p:spPr>
          <a:xfrm rot="16200000" flipH="1">
            <a:off x="6529405" y="2137461"/>
            <a:ext cx="222614" cy="943295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39"/>
          <p:cNvCxnSpPr>
            <a:stCxn id="100" idx="2"/>
            <a:endCxn id="101" idx="0"/>
          </p:cNvCxnSpPr>
          <p:nvPr/>
        </p:nvCxnSpPr>
        <p:spPr>
          <a:xfrm flipH="1">
            <a:off x="7110131" y="2985011"/>
            <a:ext cx="2228" cy="187260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40"/>
          <p:cNvSpPr/>
          <p:nvPr/>
        </p:nvSpPr>
        <p:spPr>
          <a:xfrm>
            <a:off x="6731009" y="3557906"/>
            <a:ext cx="756990" cy="410789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</a:t>
            </a:r>
            <a:r>
              <a:rPr lang="en-PH" sz="7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 and Support </a:t>
            </a: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cxnSp>
        <p:nvCxnSpPr>
          <p:cNvPr id="105" name="Elbow Connector 41"/>
          <p:cNvCxnSpPr>
            <a:stCxn id="101" idx="2"/>
            <a:endCxn id="104" idx="0"/>
          </p:cNvCxnSpPr>
          <p:nvPr/>
        </p:nvCxnSpPr>
        <p:spPr>
          <a:xfrm rot="5400000">
            <a:off x="7057946" y="3505721"/>
            <a:ext cx="103743" cy="627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46"/>
          <p:cNvSpPr/>
          <p:nvPr/>
        </p:nvSpPr>
        <p:spPr>
          <a:xfrm>
            <a:off x="4712301" y="3168844"/>
            <a:ext cx="499348" cy="335570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</p:txBody>
      </p:sp>
      <p:cxnSp>
        <p:nvCxnSpPr>
          <p:cNvPr id="107" name="Elbow Connector 49"/>
          <p:cNvCxnSpPr>
            <a:stCxn id="87" idx="2"/>
            <a:endCxn id="106" idx="0"/>
          </p:cNvCxnSpPr>
          <p:nvPr/>
        </p:nvCxnSpPr>
        <p:spPr>
          <a:xfrm flipH="1">
            <a:off x="4961975" y="3033574"/>
            <a:ext cx="1255" cy="135270"/>
          </a:xfrm>
          <a:prstGeom prst="straightConnector1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37"/>
          <p:cNvSpPr/>
          <p:nvPr/>
        </p:nvSpPr>
        <p:spPr>
          <a:xfrm>
            <a:off x="7645652" y="2312805"/>
            <a:ext cx="1350029" cy="184996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10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Manager</a:t>
            </a:r>
          </a:p>
        </p:txBody>
      </p:sp>
      <p:sp>
        <p:nvSpPr>
          <p:cNvPr id="109" name="Rectangle 47"/>
          <p:cNvSpPr/>
          <p:nvPr/>
        </p:nvSpPr>
        <p:spPr>
          <a:xfrm>
            <a:off x="5319324" y="3180337"/>
            <a:ext cx="877894" cy="377570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Squad Implementation</a:t>
            </a:r>
          </a:p>
        </p:txBody>
      </p:sp>
      <p:cxnSp>
        <p:nvCxnSpPr>
          <p:cNvPr id="110" name="Elbow Connector 50"/>
          <p:cNvCxnSpPr>
            <a:stCxn id="86" idx="0"/>
            <a:endCxn id="100" idx="2"/>
          </p:cNvCxnSpPr>
          <p:nvPr/>
        </p:nvCxnSpPr>
        <p:spPr>
          <a:xfrm rot="16200000" flipV="1">
            <a:off x="7361452" y="2735919"/>
            <a:ext cx="195326" cy="693511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26"/>
          <p:cNvCxnSpPr>
            <a:stCxn id="60" idx="2"/>
            <a:endCxn id="61" idx="0"/>
          </p:cNvCxnSpPr>
          <p:nvPr/>
        </p:nvCxnSpPr>
        <p:spPr>
          <a:xfrm rot="5400000">
            <a:off x="6243366" y="2013131"/>
            <a:ext cx="288786" cy="306035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26"/>
          <p:cNvCxnSpPr>
            <a:stCxn id="108" idx="0"/>
            <a:endCxn id="60" idx="2"/>
          </p:cNvCxnSpPr>
          <p:nvPr/>
        </p:nvCxnSpPr>
        <p:spPr>
          <a:xfrm rot="16200000" flipV="1">
            <a:off x="7285197" y="1277334"/>
            <a:ext cx="291050" cy="1779891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n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081" y="826780"/>
            <a:ext cx="748755" cy="806072"/>
          </a:xfrm>
          <a:prstGeom prst="rect">
            <a:avLst/>
          </a:prstGeom>
        </p:spPr>
      </p:pic>
      <p:cxnSp>
        <p:nvCxnSpPr>
          <p:cNvPr id="114" name="Conector recto 113"/>
          <p:cNvCxnSpPr/>
          <p:nvPr/>
        </p:nvCxnSpPr>
        <p:spPr>
          <a:xfrm flipH="1" flipV="1">
            <a:off x="4006201" y="1677780"/>
            <a:ext cx="7257" cy="2808000"/>
          </a:xfrm>
          <a:prstGeom prst="line">
            <a:avLst/>
          </a:prstGeom>
          <a:ln w="12700" cap="sq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127802" y="4811849"/>
            <a:ext cx="310477" cy="195943"/>
          </a:xfrm>
          <a:prstGeom prst="rect">
            <a:avLst/>
          </a:prstGeom>
          <a:solidFill>
            <a:srgbClr val="50D07E"/>
          </a:solidFill>
          <a:ln>
            <a:solidFill>
              <a:srgbClr val="50D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08362" y="4795652"/>
            <a:ext cx="1672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Optional for BUs with internal development capabilities</a:t>
            </a:r>
          </a:p>
          <a:p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2"/>
          <p:cNvSpPr/>
          <p:nvPr/>
        </p:nvSpPr>
        <p:spPr>
          <a:xfrm>
            <a:off x="4196287" y="2288284"/>
            <a:ext cx="1238960" cy="230873"/>
          </a:xfrm>
          <a:prstGeom prst="rect">
            <a:avLst/>
          </a:prstGeom>
          <a:solidFill>
            <a:srgbClr val="3675A4"/>
          </a:solidFill>
          <a:ln>
            <a:solidFill>
              <a:srgbClr val="067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Improvement Manager</a:t>
            </a:r>
            <a:endParaRPr lang="en-PH" sz="7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Elbow Connector 26"/>
          <p:cNvCxnSpPr>
            <a:stCxn id="60" idx="2"/>
            <a:endCxn id="59" idx="0"/>
          </p:cNvCxnSpPr>
          <p:nvPr/>
        </p:nvCxnSpPr>
        <p:spPr>
          <a:xfrm rot="5400000">
            <a:off x="5545008" y="1292515"/>
            <a:ext cx="266529" cy="1725009"/>
          </a:xfrm>
          <a:prstGeom prst="bentConnector3">
            <a:avLst>
              <a:gd name="adj1" fmla="val 50000"/>
            </a:avLst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0"/>
          <p:cNvCxnSpPr>
            <a:stCxn id="62" idx="2"/>
            <a:endCxn id="63" idx="0"/>
          </p:cNvCxnSpPr>
          <p:nvPr/>
        </p:nvCxnSpPr>
        <p:spPr>
          <a:xfrm rot="5400000">
            <a:off x="1061461" y="1753190"/>
            <a:ext cx="475103" cy="1380871"/>
          </a:xfrm>
          <a:prstGeom prst="bentConnector3">
            <a:avLst/>
          </a:prstGeom>
          <a:ln w="50800">
            <a:solidFill>
              <a:srgbClr val="367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11"/>
          <p:cNvSpPr/>
          <p:nvPr/>
        </p:nvSpPr>
        <p:spPr>
          <a:xfrm>
            <a:off x="7980082" y="2717653"/>
            <a:ext cx="681167" cy="273827"/>
          </a:xfrm>
          <a:prstGeom prst="rect">
            <a:avLst/>
          </a:prstGeom>
          <a:solidFill>
            <a:srgbClr val="3675A4"/>
          </a:solidFill>
          <a:ln>
            <a:solidFill>
              <a:srgbClr val="367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PH" sz="700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SDM(s)</a:t>
            </a:r>
            <a:endParaRPr lang="en-PH" sz="7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Elbow Connector 45"/>
          <p:cNvCxnSpPr>
            <a:stCxn id="100" idx="3"/>
            <a:endCxn id="224" idx="1"/>
          </p:cNvCxnSpPr>
          <p:nvPr/>
        </p:nvCxnSpPr>
        <p:spPr>
          <a:xfrm flipV="1">
            <a:off x="7565825" y="2854567"/>
            <a:ext cx="414257" cy="2180"/>
          </a:xfrm>
          <a:prstGeom prst="straightConnector1">
            <a:avLst/>
          </a:prstGeom>
          <a:ln w="50800">
            <a:solidFill>
              <a:srgbClr val="3675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CoE </a:t>
            </a:r>
            <a:r>
              <a:rPr lang="en-US" dirty="0" smtClean="0"/>
              <a:t>Roles and Organigram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Index</a:t>
            </a: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87786" y="2468144"/>
            <a:ext cx="7691014" cy="225482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Index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err="1" smtClean="0">
                <a:solidFill>
                  <a:srgbClr val="FFFFFF"/>
                </a:solidFill>
                <a:ea typeface="DejaVu Sans"/>
              </a:rPr>
              <a:t>Structure</a:t>
            </a: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0" y="942176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13791" y="1223970"/>
              <a:ext cx="1643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Head of </a:t>
              </a:r>
              <a:r>
                <a:rPr lang="en-US" b="1" dirty="0" smtClean="0">
                  <a:solidFill>
                    <a:schemeClr val="bg1"/>
                  </a:solidFill>
                </a:rPr>
                <a:t>Function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030773"/>
            <a:ext cx="5689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Championing </a:t>
            </a:r>
            <a:r>
              <a:rPr lang="en-US" dirty="0"/>
              <a:t>and Promoting RPA Initiative in the business unit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Development Demand Management</a:t>
            </a:r>
            <a:endParaRPr lang="en-US" dirty="0"/>
          </a:p>
        </p:txBody>
      </p:sp>
      <p:sp>
        <p:nvSpPr>
          <p:cNvPr id="37" name="Rectángulo 36"/>
          <p:cNvSpPr/>
          <p:nvPr/>
        </p:nvSpPr>
        <p:spPr>
          <a:xfrm>
            <a:off x="3147165" y="2457699"/>
            <a:ext cx="5677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Championing </a:t>
            </a:r>
            <a:r>
              <a:rPr lang="en-US" dirty="0"/>
              <a:t>and Promoting RPA Initiative in the business </a:t>
            </a:r>
            <a:r>
              <a:rPr lang="en-US" dirty="0" smtClean="0"/>
              <a:t>unit</a:t>
            </a:r>
            <a:endParaRPr lang="en-US" dirty="0"/>
          </a:p>
        </p:txBody>
      </p:sp>
      <p:grpSp>
        <p:nvGrpSpPr>
          <p:cNvPr id="38" name="Grupo 37"/>
          <p:cNvGrpSpPr/>
          <p:nvPr/>
        </p:nvGrpSpPr>
        <p:grpSpPr>
          <a:xfrm>
            <a:off x="-1" y="2180131"/>
            <a:ext cx="3067352" cy="914337"/>
            <a:chOff x="795736" y="942937"/>
            <a:chExt cx="3067352" cy="914337"/>
          </a:xfrm>
        </p:grpSpPr>
        <p:grpSp>
          <p:nvGrpSpPr>
            <p:cNvPr id="39" name="Grupo 38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41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46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44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" name="CuadroTexto 39"/>
            <p:cNvSpPr txBox="1"/>
            <p:nvPr/>
          </p:nvSpPr>
          <p:spPr>
            <a:xfrm>
              <a:off x="1113791" y="1223970"/>
              <a:ext cx="15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RPA Evangelist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3147166" y="3531298"/>
            <a:ext cx="5677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Propose </a:t>
            </a:r>
            <a:r>
              <a:rPr lang="en-US" dirty="0"/>
              <a:t>Process for Automation (IPA Document Template)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Consider </a:t>
            </a:r>
            <a:r>
              <a:rPr lang="en-US" dirty="0"/>
              <a:t>RPA Eligibility Diagnostic to Change Process Scope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PDD </a:t>
            </a:r>
            <a:r>
              <a:rPr lang="en-US" dirty="0"/>
              <a:t>Review/Sign Off</a:t>
            </a:r>
          </a:p>
        </p:txBody>
      </p:sp>
      <p:grpSp>
        <p:nvGrpSpPr>
          <p:cNvPr id="49" name="Grupo 48"/>
          <p:cNvGrpSpPr/>
          <p:nvPr/>
        </p:nvGrpSpPr>
        <p:grpSpPr>
          <a:xfrm>
            <a:off x="0" y="3418086"/>
            <a:ext cx="3067352" cy="914337"/>
            <a:chOff x="795736" y="942937"/>
            <a:chExt cx="3067352" cy="914337"/>
          </a:xfrm>
        </p:grpSpPr>
        <p:grpSp>
          <p:nvGrpSpPr>
            <p:cNvPr id="50" name="Grupo 49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5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57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55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1" name="CuadroTexto 50"/>
            <p:cNvSpPr txBox="1"/>
            <p:nvPr/>
          </p:nvSpPr>
          <p:spPr>
            <a:xfrm>
              <a:off x="1113791" y="1223970"/>
              <a:ext cx="1757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Process Owner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70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13791" y="1223970"/>
              <a:ext cx="18453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Process Analyst (s)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149437"/>
            <a:ext cx="56897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Determines </a:t>
            </a:r>
            <a:r>
              <a:rPr lang="en-US" dirty="0"/>
              <a:t>Eligibility for RPA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Process </a:t>
            </a:r>
            <a:r>
              <a:rPr lang="en-US" dirty="0"/>
              <a:t>Complexity Assessment (Complexity Calculator)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Initial Business Case (Business Case Template)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Create/Modify </a:t>
            </a:r>
            <a:r>
              <a:rPr lang="en-US" dirty="0"/>
              <a:t>PDD Document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Calculate </a:t>
            </a:r>
            <a:r>
              <a:rPr lang="en-US" dirty="0"/>
              <a:t>Process Complexity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Business Case (Business Case Template)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3147165" y="3197590"/>
            <a:ext cx="5677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Create/Modify </a:t>
            </a:r>
            <a:r>
              <a:rPr lang="en-US" dirty="0"/>
              <a:t>PDD Document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Detect </a:t>
            </a:r>
            <a:r>
              <a:rPr lang="en-US" dirty="0"/>
              <a:t>Incident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-1" y="3038686"/>
            <a:ext cx="3067352" cy="914337"/>
            <a:chOff x="795736" y="942937"/>
            <a:chExt cx="3067352" cy="914337"/>
          </a:xfrm>
        </p:grpSpPr>
        <p:grpSp>
          <p:nvGrpSpPr>
            <p:cNvPr id="39" name="Grupo 38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41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46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44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" name="CuadroTexto 39"/>
            <p:cNvSpPr txBox="1"/>
            <p:nvPr/>
          </p:nvSpPr>
          <p:spPr>
            <a:xfrm>
              <a:off x="1067535" y="1138496"/>
              <a:ext cx="1788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Business Process SME (s)</a:t>
              </a:r>
            </a:p>
          </p:txBody>
        </p:sp>
      </p:grpSp>
      <p:sp>
        <p:nvSpPr>
          <p:cNvPr id="59" name="CuadroTexto 58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40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13791" y="1223970"/>
              <a:ext cx="1736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Product Owner (s)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149437"/>
            <a:ext cx="56897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Capacity Management Ideation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Capacity Management Discovery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PDD Demand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Product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Sprint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Assessment for Issue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Reprioritize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UAT Sign Off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3147165" y="3455851"/>
            <a:ext cx="5677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Approve Business Case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-1" y="3178286"/>
            <a:ext cx="3067352" cy="914337"/>
            <a:chOff x="795736" y="942937"/>
            <a:chExt cx="3067352" cy="914337"/>
          </a:xfrm>
        </p:grpSpPr>
        <p:grpSp>
          <p:nvGrpSpPr>
            <p:cNvPr id="39" name="Grupo 38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41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46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44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" name="CuadroTexto 39"/>
            <p:cNvSpPr txBox="1"/>
            <p:nvPr/>
          </p:nvSpPr>
          <p:spPr>
            <a:xfrm>
              <a:off x="1067535" y="1138496"/>
              <a:ext cx="1788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Finantial</a:t>
              </a:r>
              <a:r>
                <a:rPr lang="en-US" b="1" dirty="0" smtClean="0">
                  <a:solidFill>
                    <a:schemeClr val="bg1"/>
                  </a:solidFill>
                </a:rPr>
                <a:t> Board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8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Units/Core (ISG)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45957" y="1109068"/>
              <a:ext cx="153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RPA Lead Developer (s)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149437"/>
            <a:ext cx="568970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PDD Review/Sign Off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Based in PDD Define Process Requirements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SDD Review &amp; Sign Off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Peer Review/Code Review Based on Standards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Overseeing the proper Creation of Package for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Overseeing the Hypercare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Reviewing Issues and Blockers encountered on the Sprint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Identifying what needs to be improved next Sprint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Development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Package to be delivered against Requirements and Current Environment Configuration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Provides Requirements for Infra Squad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Validate current configuration/Configure RPA Layer in Environment to Receive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Package for Deployment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Units/Core (ISG)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45957" y="1223970"/>
              <a:ext cx="153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Scrum Master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149437"/>
            <a:ext cx="56897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Product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Sprint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Sprint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Reprioritize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Acceptance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Daily Scrum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Raises Issues to Product Owner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Backlog Refinement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Sprint Review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Sprint Retrospective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Sprint collate </a:t>
            </a:r>
            <a:r>
              <a:rPr lang="en-US" dirty="0"/>
              <a:t>All The Inputs From Devs And Testers And Create A Guideline For The Next Sprint and </a:t>
            </a:r>
            <a:r>
              <a:rPr lang="en-US" dirty="0" smtClean="0"/>
              <a:t>Hypercare</a:t>
            </a:r>
            <a:endParaRPr lang="en-U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Units/Core (ISG)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45957" y="1223970"/>
              <a:ext cx="153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Developer (s)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3147165" y="1149437"/>
            <a:ext cx="568970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Initial SDD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Involved themselves in Sprint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 in the Creation of Sprint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Prepare Framework for the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Development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Fix Bugs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Package for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Hypercare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Issues and Blockers encountered on the Sprint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Demo of the Features Delivered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 what needs to be improved next Sprint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s-E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kern="12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Units/Core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1170378"/>
            <a:ext cx="56897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Involved themselves in Sprint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 in the Creation of Sprint Backlog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Testing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Testing Bug fixes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Involve themselves in the Hypercare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Issues and Blockers encountered on the Sprint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 what needs to be improved next Sprint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UAT planning and UAT Test Cases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Acceptance Testing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0" y="1193460"/>
            <a:ext cx="3067352" cy="914337"/>
            <a:chOff x="795736" y="942937"/>
            <a:chExt cx="3067352" cy="914337"/>
          </a:xfrm>
        </p:grpSpPr>
        <p:grpSp>
          <p:nvGrpSpPr>
            <p:cNvPr id="18" name="Grupo 17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0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3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32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9" name="CuadroTexto 18"/>
            <p:cNvSpPr txBox="1"/>
            <p:nvPr/>
          </p:nvSpPr>
          <p:spPr>
            <a:xfrm>
              <a:off x="1145957" y="1223970"/>
              <a:ext cx="153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Tester </a:t>
              </a:r>
              <a:r>
                <a:rPr lang="en-US" b="1" dirty="0">
                  <a:solidFill>
                    <a:schemeClr val="bg1"/>
                  </a:solidFill>
                </a:rPr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1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981911"/>
            <a:ext cx="56897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Leads strategic direction of RPA Centre of Expertise and champions governance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Provides oversight to operational deployments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Facilitates the execution of program activities and tracks benefit throughout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0" y="1025934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1145957" y="1223970"/>
              <a:ext cx="153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Head of RPA</a:t>
              </a: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147165" y="2524314"/>
            <a:ext cx="5689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Capacity management for licenses and infra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3" y="2259646"/>
            <a:ext cx="3067352" cy="914337"/>
            <a:chOff x="795736" y="942937"/>
            <a:chExt cx="3067352" cy="914337"/>
          </a:xfrm>
        </p:grpSpPr>
        <p:grpSp>
          <p:nvGrpSpPr>
            <p:cNvPr id="17" name="Grupo 16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19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33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31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" name="CuadroTexto 17"/>
            <p:cNvSpPr txBox="1"/>
            <p:nvPr/>
          </p:nvSpPr>
          <p:spPr>
            <a:xfrm>
              <a:off x="1028735" y="1226028"/>
              <a:ext cx="1916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Platform Manager</a:t>
              </a:r>
            </a:p>
          </p:txBody>
        </p:sp>
      </p:grpSp>
      <p:sp>
        <p:nvSpPr>
          <p:cNvPr id="47" name="Rectángulo 46"/>
          <p:cNvSpPr/>
          <p:nvPr/>
        </p:nvSpPr>
        <p:spPr>
          <a:xfrm>
            <a:off x="3147165" y="3696324"/>
            <a:ext cx="5689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Package to be </a:t>
            </a:r>
            <a:r>
              <a:rPr lang="en-US" dirty="0" smtClean="0"/>
              <a:t>delivered </a:t>
            </a:r>
            <a:r>
              <a:rPr lang="en-US" dirty="0"/>
              <a:t>against </a:t>
            </a:r>
            <a:r>
              <a:rPr lang="en-US" dirty="0" smtClean="0"/>
              <a:t>Requirements </a:t>
            </a:r>
            <a:r>
              <a:rPr lang="en-US" dirty="0"/>
              <a:t>and Current Environment Configuration</a:t>
            </a:r>
          </a:p>
        </p:txBody>
      </p:sp>
      <p:grpSp>
        <p:nvGrpSpPr>
          <p:cNvPr id="37" name="Grupo 36"/>
          <p:cNvGrpSpPr/>
          <p:nvPr/>
        </p:nvGrpSpPr>
        <p:grpSpPr>
          <a:xfrm>
            <a:off x="6" y="3493358"/>
            <a:ext cx="3067352" cy="914337"/>
            <a:chOff x="795736" y="942937"/>
            <a:chExt cx="3067352" cy="914337"/>
          </a:xfrm>
        </p:grpSpPr>
        <p:grpSp>
          <p:nvGrpSpPr>
            <p:cNvPr id="38" name="Grupo 37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40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45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43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9" name="CuadroTexto 38"/>
            <p:cNvSpPr txBox="1"/>
            <p:nvPr/>
          </p:nvSpPr>
          <p:spPr>
            <a:xfrm>
              <a:off x="1028735" y="1226028"/>
              <a:ext cx="1916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Platform SDM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974933"/>
            <a:ext cx="56897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Request Accesses and Credentials for all systems for DEV, TEST and PROD environments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Requests Infra Components for TEST &amp;PROD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Capacity Management of Development Squads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Request Accesses and Credentials for all systems for DEV, TEST and PROD environments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Requests Infra Components for TEST &amp;PROD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Capacity Management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0" y="1018956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875566" y="1223970"/>
              <a:ext cx="2108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Solutions Designer (s)</a:t>
              </a: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138154" y="2886320"/>
            <a:ext cx="56897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Providing channel for reception of improvement proposals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Providing channel for reception of any problem that affects the efficiency of the CoE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Prioritizes Current Issues with CoE Governance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Promotes and Leads Work Meetings with stakeholders in the most urgent issues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Responsible for guaranteeing stakeholders create plans to tackle Issues with CoE governance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3" y="2886320"/>
            <a:ext cx="3067352" cy="914337"/>
            <a:chOff x="795736" y="942937"/>
            <a:chExt cx="3067352" cy="914337"/>
          </a:xfrm>
        </p:grpSpPr>
        <p:grpSp>
          <p:nvGrpSpPr>
            <p:cNvPr id="17" name="Grupo 16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19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33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31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" name="CuadroTexto 17"/>
            <p:cNvSpPr txBox="1"/>
            <p:nvPr/>
          </p:nvSpPr>
          <p:spPr>
            <a:xfrm>
              <a:off x="866534" y="1126156"/>
              <a:ext cx="22062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Continuous Improvement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7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974933"/>
            <a:ext cx="56897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Handle Request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Ticket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Dispatch</a:t>
            </a:r>
            <a:endParaRPr lang="en-US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1018956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915484" y="1231280"/>
              <a:ext cx="2108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L1</a:t>
              </a: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138154" y="2414605"/>
            <a:ext cx="5689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Handle Request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3" y="2155838"/>
            <a:ext cx="3067352" cy="914337"/>
            <a:chOff x="795736" y="942937"/>
            <a:chExt cx="3067352" cy="914337"/>
          </a:xfrm>
        </p:grpSpPr>
        <p:grpSp>
          <p:nvGrpSpPr>
            <p:cNvPr id="17" name="Grupo 16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19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33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31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" name="CuadroTexto 17"/>
            <p:cNvSpPr txBox="1"/>
            <p:nvPr/>
          </p:nvSpPr>
          <p:spPr>
            <a:xfrm>
              <a:off x="866534" y="1256782"/>
              <a:ext cx="2206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87786" y="2468144"/>
            <a:ext cx="7691014" cy="225482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60;p14"/>
          <p:cNvSpPr txBox="1">
            <a:spLocks/>
          </p:cNvSpPr>
          <p:nvPr/>
        </p:nvSpPr>
        <p:spPr>
          <a:xfrm>
            <a:off x="311700" y="3797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solidFill>
                  <a:schemeClr val="accent5">
                    <a:lumMod val="50000"/>
                  </a:schemeClr>
                </a:solidFill>
              </a:rPr>
              <a:t>Index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974933"/>
            <a:ext cx="5689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Hypercare Phase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Follow Operations Manual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Detect Incident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Handle Request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Troubleshoot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Classification of incidents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Package to be </a:t>
            </a:r>
            <a:r>
              <a:rPr lang="en-US" dirty="0" smtClean="0"/>
              <a:t>delivered </a:t>
            </a:r>
            <a:r>
              <a:rPr lang="en-US" dirty="0"/>
              <a:t>against </a:t>
            </a:r>
            <a:r>
              <a:rPr lang="en-US" dirty="0" smtClean="0"/>
              <a:t>Requirements </a:t>
            </a:r>
            <a:r>
              <a:rPr lang="en-US" dirty="0"/>
              <a:t>and Current Environment Configuration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Provides Requirements for Infra Squad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Validate current configuration/Configure RPA Layer in Environment to Receive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Package to be </a:t>
            </a:r>
            <a:r>
              <a:rPr lang="en-US" dirty="0" smtClean="0"/>
              <a:t>delivered </a:t>
            </a:r>
            <a:r>
              <a:rPr lang="en-US" dirty="0"/>
              <a:t>against </a:t>
            </a:r>
            <a:r>
              <a:rPr lang="en-US" dirty="0" smtClean="0"/>
              <a:t>Requirements </a:t>
            </a:r>
            <a:r>
              <a:rPr lang="en-US" dirty="0"/>
              <a:t>and Current Environment Configuration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Release Package in Production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0" y="1018956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854441" y="1122423"/>
              <a:ext cx="2108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RPA Operations and Support </a:t>
              </a:r>
              <a:r>
                <a:rPr lang="en-US" b="1" dirty="0" smtClean="0">
                  <a:solidFill>
                    <a:schemeClr val="bg1"/>
                  </a:solidFill>
                </a:rPr>
                <a:t>Team (L2)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CoE Roles and Responsibilities: </a:t>
            </a:r>
            <a:r>
              <a:rPr lang="en-US" kern="120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(ISG)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3147165" y="1074168"/>
            <a:ext cx="56897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Implement and Operate Infrastructure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Validate current configuration/Configure Infra Layer in Environment to Receive Deployment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0" y="1018956"/>
            <a:ext cx="3067352" cy="914337"/>
            <a:chOff x="795736" y="942937"/>
            <a:chExt cx="3067352" cy="914337"/>
          </a:xfrm>
        </p:grpSpPr>
        <p:grpSp>
          <p:nvGrpSpPr>
            <p:cNvPr id="21" name="Grupo 20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22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24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27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" name="CuadroTexto 1"/>
            <p:cNvSpPr txBox="1"/>
            <p:nvPr/>
          </p:nvSpPr>
          <p:spPr>
            <a:xfrm>
              <a:off x="915484" y="1231280"/>
              <a:ext cx="2108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Infra </a:t>
              </a:r>
              <a:r>
                <a:rPr lang="en-US" b="1" dirty="0" smtClean="0">
                  <a:solidFill>
                    <a:schemeClr val="bg1"/>
                  </a:solidFill>
                </a:rPr>
                <a:t>Squad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90401" y="47979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full RACI matrix please refer to this document APPENDIX I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138154" y="2414605"/>
            <a:ext cx="5689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Deploy Packages in Production</a:t>
            </a:r>
            <a:endParaRPr lang="en-US" dirty="0"/>
          </a:p>
        </p:txBody>
      </p:sp>
      <p:grpSp>
        <p:nvGrpSpPr>
          <p:cNvPr id="16" name="Grupo 15"/>
          <p:cNvGrpSpPr/>
          <p:nvPr/>
        </p:nvGrpSpPr>
        <p:grpSpPr>
          <a:xfrm>
            <a:off x="3" y="2155838"/>
            <a:ext cx="3067352" cy="914337"/>
            <a:chOff x="795736" y="942937"/>
            <a:chExt cx="3067352" cy="914337"/>
          </a:xfrm>
        </p:grpSpPr>
        <p:grpSp>
          <p:nvGrpSpPr>
            <p:cNvPr id="17" name="Grupo 16"/>
            <p:cNvGrpSpPr/>
            <p:nvPr/>
          </p:nvGrpSpPr>
          <p:grpSpPr>
            <a:xfrm>
              <a:off x="795736" y="942937"/>
              <a:ext cx="3067352" cy="914337"/>
              <a:chOff x="-805981" y="3951101"/>
              <a:chExt cx="3067352" cy="914337"/>
            </a:xfrm>
          </p:grpSpPr>
          <p:sp>
            <p:nvSpPr>
              <p:cNvPr id="19" name="Google Shape;173;p27"/>
              <p:cNvSpPr/>
              <p:nvPr/>
            </p:nvSpPr>
            <p:spPr>
              <a:xfrm rot="5400000">
                <a:off x="270526" y="2874594"/>
                <a:ext cx="914337" cy="30673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3608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174;p27"/>
              <p:cNvGrpSpPr/>
              <p:nvPr/>
            </p:nvGrpSpPr>
            <p:grpSpPr>
              <a:xfrm rot="5400000">
                <a:off x="1426978" y="4058524"/>
                <a:ext cx="699493" cy="699492"/>
                <a:chOff x="1409702" y="1240972"/>
                <a:chExt cx="1524000" cy="1523999"/>
              </a:xfrm>
            </p:grpSpPr>
            <p:sp>
              <p:nvSpPr>
                <p:cNvPr id="33" name="Google Shape;175;p27"/>
                <p:cNvSpPr/>
                <p:nvPr/>
              </p:nvSpPr>
              <p:spPr>
                <a:xfrm>
                  <a:off x="1409702" y="1240972"/>
                  <a:ext cx="1524000" cy="1523999"/>
                </a:xfrm>
                <a:prstGeom prst="ellipse">
                  <a:avLst/>
                </a:prstGeom>
                <a:solidFill>
                  <a:srgbClr val="D0E6F2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76;p27"/>
                <p:cNvSpPr/>
                <p:nvPr/>
              </p:nvSpPr>
              <p:spPr>
                <a:xfrm>
                  <a:off x="1537612" y="1366158"/>
                  <a:ext cx="1268183" cy="1273627"/>
                </a:xfrm>
                <a:prstGeom prst="ellipse">
                  <a:avLst/>
                </a:prstGeom>
                <a:solidFill>
                  <a:srgbClr val="D0E6F2"/>
                </a:solidFill>
                <a:ln w="28575" cap="flat" cmpd="sng">
                  <a:solidFill>
                    <a:srgbClr val="2360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93;p27"/>
              <p:cNvGrpSpPr/>
              <p:nvPr/>
            </p:nvGrpSpPr>
            <p:grpSpPr>
              <a:xfrm>
                <a:off x="1668116" y="4259043"/>
                <a:ext cx="217216" cy="298453"/>
                <a:chOff x="1905" y="153"/>
                <a:chExt cx="869" cy="1194"/>
              </a:xfrm>
            </p:grpSpPr>
            <p:sp>
              <p:nvSpPr>
                <p:cNvPr id="31" name="Google Shape;194;p27"/>
                <p:cNvSpPr/>
                <p:nvPr/>
              </p:nvSpPr>
              <p:spPr>
                <a:xfrm>
                  <a:off x="2085" y="153"/>
                  <a:ext cx="510" cy="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5725" y="315"/>
                      </a:lnTo>
                      <a:lnTo>
                        <a:pt x="71372" y="1103"/>
                      </a:lnTo>
                      <a:lnTo>
                        <a:pt x="76784" y="2444"/>
                      </a:lnTo>
                      <a:lnTo>
                        <a:pt x="82039" y="4178"/>
                      </a:lnTo>
                      <a:lnTo>
                        <a:pt x="87058" y="6465"/>
                      </a:lnTo>
                      <a:lnTo>
                        <a:pt x="91764" y="9145"/>
                      </a:lnTo>
                      <a:lnTo>
                        <a:pt x="96313" y="12299"/>
                      </a:lnTo>
                      <a:lnTo>
                        <a:pt x="100392" y="15768"/>
                      </a:lnTo>
                      <a:lnTo>
                        <a:pt x="104235" y="19553"/>
                      </a:lnTo>
                      <a:lnTo>
                        <a:pt x="107764" y="23653"/>
                      </a:lnTo>
                      <a:lnTo>
                        <a:pt x="110901" y="28226"/>
                      </a:lnTo>
                      <a:lnTo>
                        <a:pt x="113568" y="32877"/>
                      </a:lnTo>
                      <a:lnTo>
                        <a:pt x="115764" y="38002"/>
                      </a:lnTo>
                      <a:lnTo>
                        <a:pt x="117568" y="43206"/>
                      </a:lnTo>
                      <a:lnTo>
                        <a:pt x="118901" y="48567"/>
                      </a:lnTo>
                      <a:lnTo>
                        <a:pt x="119686" y="54244"/>
                      </a:lnTo>
                      <a:lnTo>
                        <a:pt x="120000" y="60000"/>
                      </a:lnTo>
                      <a:lnTo>
                        <a:pt x="119686" y="65755"/>
                      </a:lnTo>
                      <a:lnTo>
                        <a:pt x="118901" y="71432"/>
                      </a:lnTo>
                      <a:lnTo>
                        <a:pt x="117568" y="76793"/>
                      </a:lnTo>
                      <a:lnTo>
                        <a:pt x="115764" y="81997"/>
                      </a:lnTo>
                      <a:lnTo>
                        <a:pt x="113568" y="87043"/>
                      </a:lnTo>
                      <a:lnTo>
                        <a:pt x="110901" y="91773"/>
                      </a:lnTo>
                      <a:lnTo>
                        <a:pt x="107764" y="96346"/>
                      </a:lnTo>
                      <a:lnTo>
                        <a:pt x="104235" y="100367"/>
                      </a:lnTo>
                      <a:lnTo>
                        <a:pt x="100392" y="104231"/>
                      </a:lnTo>
                      <a:lnTo>
                        <a:pt x="96313" y="107700"/>
                      </a:lnTo>
                      <a:lnTo>
                        <a:pt x="91764" y="110854"/>
                      </a:lnTo>
                      <a:lnTo>
                        <a:pt x="87058" y="113534"/>
                      </a:lnTo>
                      <a:lnTo>
                        <a:pt x="82039" y="115821"/>
                      </a:lnTo>
                      <a:lnTo>
                        <a:pt x="76784" y="117555"/>
                      </a:lnTo>
                      <a:lnTo>
                        <a:pt x="71372" y="118896"/>
                      </a:lnTo>
                      <a:lnTo>
                        <a:pt x="65725" y="119763"/>
                      </a:lnTo>
                      <a:lnTo>
                        <a:pt x="60000" y="120000"/>
                      </a:lnTo>
                      <a:lnTo>
                        <a:pt x="54274" y="119763"/>
                      </a:lnTo>
                      <a:lnTo>
                        <a:pt x="48549" y="118896"/>
                      </a:lnTo>
                      <a:lnTo>
                        <a:pt x="43215" y="117555"/>
                      </a:lnTo>
                      <a:lnTo>
                        <a:pt x="37882" y="115821"/>
                      </a:lnTo>
                      <a:lnTo>
                        <a:pt x="32862" y="113534"/>
                      </a:lnTo>
                      <a:lnTo>
                        <a:pt x="28078" y="110854"/>
                      </a:lnTo>
                      <a:lnTo>
                        <a:pt x="23686" y="107700"/>
                      </a:lnTo>
                      <a:lnTo>
                        <a:pt x="19450" y="104231"/>
                      </a:lnTo>
                      <a:lnTo>
                        <a:pt x="15686" y="100367"/>
                      </a:lnTo>
                      <a:lnTo>
                        <a:pt x="12235" y="96346"/>
                      </a:lnTo>
                      <a:lnTo>
                        <a:pt x="9098" y="91773"/>
                      </a:lnTo>
                      <a:lnTo>
                        <a:pt x="6431" y="87043"/>
                      </a:lnTo>
                      <a:lnTo>
                        <a:pt x="4156" y="81997"/>
                      </a:lnTo>
                      <a:lnTo>
                        <a:pt x="2431" y="76793"/>
                      </a:lnTo>
                      <a:lnTo>
                        <a:pt x="1098" y="71432"/>
                      </a:lnTo>
                      <a:lnTo>
                        <a:pt x="235" y="65755"/>
                      </a:lnTo>
                      <a:lnTo>
                        <a:pt x="0" y="60000"/>
                      </a:lnTo>
                      <a:lnTo>
                        <a:pt x="235" y="54244"/>
                      </a:lnTo>
                      <a:lnTo>
                        <a:pt x="1098" y="48567"/>
                      </a:lnTo>
                      <a:lnTo>
                        <a:pt x="2431" y="43206"/>
                      </a:lnTo>
                      <a:lnTo>
                        <a:pt x="4156" y="38002"/>
                      </a:lnTo>
                      <a:lnTo>
                        <a:pt x="6431" y="32877"/>
                      </a:lnTo>
                      <a:lnTo>
                        <a:pt x="9098" y="28226"/>
                      </a:lnTo>
                      <a:lnTo>
                        <a:pt x="12235" y="23653"/>
                      </a:lnTo>
                      <a:lnTo>
                        <a:pt x="15686" y="19553"/>
                      </a:lnTo>
                      <a:lnTo>
                        <a:pt x="19450" y="15768"/>
                      </a:lnTo>
                      <a:lnTo>
                        <a:pt x="23686" y="12299"/>
                      </a:lnTo>
                      <a:lnTo>
                        <a:pt x="28078" y="9145"/>
                      </a:lnTo>
                      <a:lnTo>
                        <a:pt x="32862" y="6465"/>
                      </a:lnTo>
                      <a:lnTo>
                        <a:pt x="37882" y="4178"/>
                      </a:lnTo>
                      <a:lnTo>
                        <a:pt x="43215" y="2444"/>
                      </a:lnTo>
                      <a:lnTo>
                        <a:pt x="48549" y="1103"/>
                      </a:lnTo>
                      <a:lnTo>
                        <a:pt x="54274" y="315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95;p27"/>
                <p:cNvSpPr/>
                <p:nvPr/>
              </p:nvSpPr>
              <p:spPr>
                <a:xfrm>
                  <a:off x="1905" y="678"/>
                  <a:ext cx="869" cy="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7147" y="31525"/>
                      </a:moveTo>
                      <a:lnTo>
                        <a:pt x="56917" y="31525"/>
                      </a:lnTo>
                      <a:lnTo>
                        <a:pt x="56825" y="31645"/>
                      </a:lnTo>
                      <a:lnTo>
                        <a:pt x="56733" y="31764"/>
                      </a:lnTo>
                      <a:lnTo>
                        <a:pt x="56687" y="32063"/>
                      </a:lnTo>
                      <a:lnTo>
                        <a:pt x="53650" y="91226"/>
                      </a:lnTo>
                      <a:lnTo>
                        <a:pt x="53696" y="91465"/>
                      </a:lnTo>
                      <a:lnTo>
                        <a:pt x="53742" y="91585"/>
                      </a:lnTo>
                      <a:lnTo>
                        <a:pt x="59723" y="103788"/>
                      </a:lnTo>
                      <a:lnTo>
                        <a:pt x="59861" y="103908"/>
                      </a:lnTo>
                      <a:lnTo>
                        <a:pt x="59953" y="104087"/>
                      </a:lnTo>
                      <a:lnTo>
                        <a:pt x="60092" y="104087"/>
                      </a:lnTo>
                      <a:lnTo>
                        <a:pt x="60092" y="104087"/>
                      </a:lnTo>
                      <a:lnTo>
                        <a:pt x="60230" y="104087"/>
                      </a:lnTo>
                      <a:lnTo>
                        <a:pt x="60414" y="103908"/>
                      </a:lnTo>
                      <a:lnTo>
                        <a:pt x="60506" y="103788"/>
                      </a:lnTo>
                      <a:lnTo>
                        <a:pt x="66947" y="91645"/>
                      </a:lnTo>
                      <a:lnTo>
                        <a:pt x="66993" y="91465"/>
                      </a:lnTo>
                      <a:lnTo>
                        <a:pt x="66993" y="91226"/>
                      </a:lnTo>
                      <a:lnTo>
                        <a:pt x="63773" y="32063"/>
                      </a:lnTo>
                      <a:lnTo>
                        <a:pt x="63773" y="31764"/>
                      </a:lnTo>
                      <a:lnTo>
                        <a:pt x="63680" y="31645"/>
                      </a:lnTo>
                      <a:lnTo>
                        <a:pt x="63542" y="31525"/>
                      </a:lnTo>
                      <a:lnTo>
                        <a:pt x="63312" y="31525"/>
                      </a:lnTo>
                      <a:lnTo>
                        <a:pt x="57147" y="31525"/>
                      </a:lnTo>
                      <a:close/>
                      <a:moveTo>
                        <a:pt x="52546" y="9571"/>
                      </a:moveTo>
                      <a:lnTo>
                        <a:pt x="51809" y="9690"/>
                      </a:lnTo>
                      <a:lnTo>
                        <a:pt x="51165" y="10109"/>
                      </a:lnTo>
                      <a:lnTo>
                        <a:pt x="50659" y="10767"/>
                      </a:lnTo>
                      <a:lnTo>
                        <a:pt x="50337" y="11545"/>
                      </a:lnTo>
                      <a:lnTo>
                        <a:pt x="50245" y="12562"/>
                      </a:lnTo>
                      <a:lnTo>
                        <a:pt x="56641" y="29670"/>
                      </a:lnTo>
                      <a:lnTo>
                        <a:pt x="64049" y="29670"/>
                      </a:lnTo>
                      <a:lnTo>
                        <a:pt x="70260" y="12562"/>
                      </a:lnTo>
                      <a:lnTo>
                        <a:pt x="70122" y="11545"/>
                      </a:lnTo>
                      <a:lnTo>
                        <a:pt x="69800" y="10767"/>
                      </a:lnTo>
                      <a:lnTo>
                        <a:pt x="69294" y="10109"/>
                      </a:lnTo>
                      <a:lnTo>
                        <a:pt x="68696" y="9690"/>
                      </a:lnTo>
                      <a:lnTo>
                        <a:pt x="67960" y="9571"/>
                      </a:lnTo>
                      <a:lnTo>
                        <a:pt x="52546" y="9571"/>
                      </a:lnTo>
                      <a:close/>
                      <a:moveTo>
                        <a:pt x="45092" y="0"/>
                      </a:moveTo>
                      <a:lnTo>
                        <a:pt x="74907" y="0"/>
                      </a:lnTo>
                      <a:lnTo>
                        <a:pt x="78588" y="179"/>
                      </a:lnTo>
                      <a:lnTo>
                        <a:pt x="82223" y="717"/>
                      </a:lnTo>
                      <a:lnTo>
                        <a:pt x="85766" y="1674"/>
                      </a:lnTo>
                      <a:lnTo>
                        <a:pt x="89125" y="2991"/>
                      </a:lnTo>
                      <a:lnTo>
                        <a:pt x="92438" y="4546"/>
                      </a:lnTo>
                      <a:lnTo>
                        <a:pt x="95613" y="6460"/>
                      </a:lnTo>
                      <a:lnTo>
                        <a:pt x="98650" y="8733"/>
                      </a:lnTo>
                      <a:lnTo>
                        <a:pt x="101503" y="11246"/>
                      </a:lnTo>
                      <a:lnTo>
                        <a:pt x="104217" y="13998"/>
                      </a:lnTo>
                      <a:lnTo>
                        <a:pt x="106748" y="17048"/>
                      </a:lnTo>
                      <a:lnTo>
                        <a:pt x="109095" y="20338"/>
                      </a:lnTo>
                      <a:lnTo>
                        <a:pt x="111257" y="23868"/>
                      </a:lnTo>
                      <a:lnTo>
                        <a:pt x="113190" y="27577"/>
                      </a:lnTo>
                      <a:lnTo>
                        <a:pt x="114938" y="31465"/>
                      </a:lnTo>
                      <a:lnTo>
                        <a:pt x="116411" y="35533"/>
                      </a:lnTo>
                      <a:lnTo>
                        <a:pt x="117699" y="39840"/>
                      </a:lnTo>
                      <a:lnTo>
                        <a:pt x="118665" y="44267"/>
                      </a:lnTo>
                      <a:lnTo>
                        <a:pt x="119355" y="48813"/>
                      </a:lnTo>
                      <a:lnTo>
                        <a:pt x="119815" y="53419"/>
                      </a:lnTo>
                      <a:lnTo>
                        <a:pt x="120000" y="58205"/>
                      </a:lnTo>
                      <a:lnTo>
                        <a:pt x="120000" y="105463"/>
                      </a:lnTo>
                      <a:lnTo>
                        <a:pt x="119723" y="105463"/>
                      </a:lnTo>
                      <a:lnTo>
                        <a:pt x="117377" y="107018"/>
                      </a:lnTo>
                      <a:lnTo>
                        <a:pt x="117055" y="107258"/>
                      </a:lnTo>
                      <a:lnTo>
                        <a:pt x="116457" y="107557"/>
                      </a:lnTo>
                      <a:lnTo>
                        <a:pt x="115628" y="108035"/>
                      </a:lnTo>
                      <a:lnTo>
                        <a:pt x="114524" y="108634"/>
                      </a:lnTo>
                      <a:lnTo>
                        <a:pt x="113190" y="109351"/>
                      </a:lnTo>
                      <a:lnTo>
                        <a:pt x="111579" y="110129"/>
                      </a:lnTo>
                      <a:lnTo>
                        <a:pt x="109647" y="111026"/>
                      </a:lnTo>
                      <a:lnTo>
                        <a:pt x="107576" y="111924"/>
                      </a:lnTo>
                      <a:lnTo>
                        <a:pt x="105230" y="112821"/>
                      </a:lnTo>
                      <a:lnTo>
                        <a:pt x="102607" y="113778"/>
                      </a:lnTo>
                      <a:lnTo>
                        <a:pt x="99754" y="114675"/>
                      </a:lnTo>
                      <a:lnTo>
                        <a:pt x="96671" y="115633"/>
                      </a:lnTo>
                      <a:lnTo>
                        <a:pt x="93358" y="116470"/>
                      </a:lnTo>
                      <a:lnTo>
                        <a:pt x="89769" y="117367"/>
                      </a:lnTo>
                      <a:lnTo>
                        <a:pt x="86042" y="118085"/>
                      </a:lnTo>
                      <a:lnTo>
                        <a:pt x="82039" y="118743"/>
                      </a:lnTo>
                      <a:lnTo>
                        <a:pt x="77852" y="119282"/>
                      </a:lnTo>
                      <a:lnTo>
                        <a:pt x="73389" y="119641"/>
                      </a:lnTo>
                      <a:lnTo>
                        <a:pt x="68742" y="119940"/>
                      </a:lnTo>
                      <a:lnTo>
                        <a:pt x="63865" y="120000"/>
                      </a:lnTo>
                      <a:lnTo>
                        <a:pt x="59171" y="119940"/>
                      </a:lnTo>
                      <a:lnTo>
                        <a:pt x="54248" y="119641"/>
                      </a:lnTo>
                      <a:lnTo>
                        <a:pt x="49233" y="119222"/>
                      </a:lnTo>
                      <a:lnTo>
                        <a:pt x="43941" y="118504"/>
                      </a:lnTo>
                      <a:lnTo>
                        <a:pt x="38512" y="117666"/>
                      </a:lnTo>
                      <a:lnTo>
                        <a:pt x="32944" y="116590"/>
                      </a:lnTo>
                      <a:lnTo>
                        <a:pt x="27239" y="115274"/>
                      </a:lnTo>
                      <a:lnTo>
                        <a:pt x="21303" y="113718"/>
                      </a:lnTo>
                      <a:lnTo>
                        <a:pt x="15230" y="111804"/>
                      </a:lnTo>
                      <a:lnTo>
                        <a:pt x="8972" y="109651"/>
                      </a:lnTo>
                      <a:lnTo>
                        <a:pt x="2622" y="107258"/>
                      </a:lnTo>
                      <a:lnTo>
                        <a:pt x="92" y="106181"/>
                      </a:lnTo>
                      <a:lnTo>
                        <a:pt x="0" y="105463"/>
                      </a:lnTo>
                      <a:lnTo>
                        <a:pt x="0" y="58205"/>
                      </a:lnTo>
                      <a:lnTo>
                        <a:pt x="138" y="53419"/>
                      </a:lnTo>
                      <a:lnTo>
                        <a:pt x="598" y="48813"/>
                      </a:lnTo>
                      <a:lnTo>
                        <a:pt x="1334" y="44267"/>
                      </a:lnTo>
                      <a:lnTo>
                        <a:pt x="2300" y="39840"/>
                      </a:lnTo>
                      <a:lnTo>
                        <a:pt x="3542" y="35533"/>
                      </a:lnTo>
                      <a:lnTo>
                        <a:pt x="5061" y="31465"/>
                      </a:lnTo>
                      <a:lnTo>
                        <a:pt x="6763" y="27577"/>
                      </a:lnTo>
                      <a:lnTo>
                        <a:pt x="8696" y="23868"/>
                      </a:lnTo>
                      <a:lnTo>
                        <a:pt x="10812" y="20338"/>
                      </a:lnTo>
                      <a:lnTo>
                        <a:pt x="13251" y="17048"/>
                      </a:lnTo>
                      <a:lnTo>
                        <a:pt x="15736" y="13998"/>
                      </a:lnTo>
                      <a:lnTo>
                        <a:pt x="18450" y="11246"/>
                      </a:lnTo>
                      <a:lnTo>
                        <a:pt x="21349" y="8733"/>
                      </a:lnTo>
                      <a:lnTo>
                        <a:pt x="24386" y="6460"/>
                      </a:lnTo>
                      <a:lnTo>
                        <a:pt x="27561" y="4546"/>
                      </a:lnTo>
                      <a:lnTo>
                        <a:pt x="30828" y="2991"/>
                      </a:lnTo>
                      <a:lnTo>
                        <a:pt x="34233" y="1674"/>
                      </a:lnTo>
                      <a:lnTo>
                        <a:pt x="37776" y="717"/>
                      </a:lnTo>
                      <a:lnTo>
                        <a:pt x="41365" y="179"/>
                      </a:lnTo>
                      <a:lnTo>
                        <a:pt x="45092" y="0"/>
                      </a:lnTo>
                      <a:close/>
                    </a:path>
                  </a:pathLst>
                </a:custGeom>
                <a:solidFill>
                  <a:srgbClr val="23608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" name="CuadroTexto 17"/>
            <p:cNvSpPr txBox="1"/>
            <p:nvPr/>
          </p:nvSpPr>
          <p:spPr>
            <a:xfrm>
              <a:off x="866534" y="1256782"/>
              <a:ext cx="2206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DevOps Engineer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0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Index</a:t>
            </a: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chemeClr val="bg2">
                  <a:lumMod val="40000"/>
                  <a:lumOff val="60000"/>
                </a:schemeClr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45025" y="1221051"/>
            <a:ext cx="7691014" cy="12044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3" y="3591616"/>
            <a:ext cx="7693819" cy="11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/>
          <p:nvPr/>
        </p:nvSpPr>
        <p:spPr>
          <a:xfrm>
            <a:off x="1661478" y="2098380"/>
            <a:ext cx="5832175" cy="105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637397" y="2101210"/>
            <a:ext cx="5832095" cy="1052525"/>
          </a:xfrm>
          <a:custGeom>
            <a:avLst/>
            <a:gdLst/>
            <a:ahLst/>
            <a:cxnLst/>
            <a:rect l="l" t="t" r="r" b="b"/>
            <a:pathLst>
              <a:path w="1965" h="395" extrusionOk="0">
                <a:moveTo>
                  <a:pt x="1882" y="127"/>
                </a:moveTo>
                <a:cubicBezTo>
                  <a:pt x="1882" y="271"/>
                  <a:pt x="1882" y="271"/>
                  <a:pt x="1882" y="271"/>
                </a:cubicBezTo>
                <a:cubicBezTo>
                  <a:pt x="1882" y="292"/>
                  <a:pt x="1866" y="309"/>
                  <a:pt x="1846" y="309"/>
                </a:cubicBezTo>
                <a:cubicBezTo>
                  <a:pt x="1687" y="309"/>
                  <a:pt x="1687" y="309"/>
                  <a:pt x="1687" y="309"/>
                </a:cubicBezTo>
                <a:cubicBezTo>
                  <a:pt x="1667" y="309"/>
                  <a:pt x="1651" y="292"/>
                  <a:pt x="1651" y="271"/>
                </a:cubicBezTo>
                <a:cubicBezTo>
                  <a:pt x="1651" y="127"/>
                  <a:pt x="1651" y="127"/>
                  <a:pt x="1651" y="127"/>
                </a:cubicBezTo>
                <a:cubicBezTo>
                  <a:pt x="1651" y="127"/>
                  <a:pt x="1651" y="127"/>
                  <a:pt x="1651" y="127"/>
                </a:cubicBezTo>
                <a:cubicBezTo>
                  <a:pt x="1651" y="125"/>
                  <a:pt x="1651" y="125"/>
                  <a:pt x="1651" y="125"/>
                </a:cubicBezTo>
                <a:cubicBezTo>
                  <a:pt x="1651" y="56"/>
                  <a:pt x="1598" y="0"/>
                  <a:pt x="153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08" y="0"/>
                  <a:pt x="1255" y="56"/>
                  <a:pt x="1255" y="125"/>
                </a:cubicBezTo>
                <a:cubicBezTo>
                  <a:pt x="1255" y="127"/>
                  <a:pt x="1255" y="127"/>
                  <a:pt x="1255" y="127"/>
                </a:cubicBezTo>
                <a:cubicBezTo>
                  <a:pt x="1254" y="127"/>
                  <a:pt x="1254" y="127"/>
                  <a:pt x="1254" y="127"/>
                </a:cubicBezTo>
                <a:cubicBezTo>
                  <a:pt x="1254" y="271"/>
                  <a:pt x="1254" y="271"/>
                  <a:pt x="1254" y="271"/>
                </a:cubicBezTo>
                <a:cubicBezTo>
                  <a:pt x="1254" y="292"/>
                  <a:pt x="1238" y="309"/>
                  <a:pt x="1218" y="309"/>
                </a:cubicBezTo>
                <a:cubicBezTo>
                  <a:pt x="1060" y="309"/>
                  <a:pt x="1060" y="309"/>
                  <a:pt x="1060" y="309"/>
                </a:cubicBezTo>
                <a:cubicBezTo>
                  <a:pt x="1040" y="309"/>
                  <a:pt x="1023" y="292"/>
                  <a:pt x="1023" y="271"/>
                </a:cubicBezTo>
                <a:cubicBezTo>
                  <a:pt x="1023" y="127"/>
                  <a:pt x="1023" y="127"/>
                  <a:pt x="1023" y="127"/>
                </a:cubicBezTo>
                <a:cubicBezTo>
                  <a:pt x="1023" y="127"/>
                  <a:pt x="1023" y="127"/>
                  <a:pt x="1023" y="127"/>
                </a:cubicBezTo>
                <a:cubicBezTo>
                  <a:pt x="1023" y="125"/>
                  <a:pt x="1023" y="125"/>
                  <a:pt x="1023" y="125"/>
                </a:cubicBezTo>
                <a:cubicBezTo>
                  <a:pt x="1023" y="56"/>
                  <a:pt x="970" y="0"/>
                  <a:pt x="904" y="0"/>
                </a:cubicBezTo>
                <a:cubicBezTo>
                  <a:pt x="746" y="0"/>
                  <a:pt x="746" y="0"/>
                  <a:pt x="746" y="0"/>
                </a:cubicBezTo>
                <a:cubicBezTo>
                  <a:pt x="680" y="0"/>
                  <a:pt x="627" y="56"/>
                  <a:pt x="627" y="125"/>
                </a:cubicBezTo>
                <a:cubicBezTo>
                  <a:pt x="627" y="268"/>
                  <a:pt x="627" y="268"/>
                  <a:pt x="627" y="268"/>
                </a:cubicBezTo>
                <a:cubicBezTo>
                  <a:pt x="627" y="268"/>
                  <a:pt x="627" y="268"/>
                  <a:pt x="627" y="268"/>
                </a:cubicBezTo>
                <a:cubicBezTo>
                  <a:pt x="627" y="271"/>
                  <a:pt x="627" y="271"/>
                  <a:pt x="627" y="271"/>
                </a:cubicBezTo>
                <a:cubicBezTo>
                  <a:pt x="627" y="292"/>
                  <a:pt x="611" y="309"/>
                  <a:pt x="591" y="309"/>
                </a:cubicBezTo>
                <a:cubicBezTo>
                  <a:pt x="433" y="309"/>
                  <a:pt x="433" y="309"/>
                  <a:pt x="433" y="309"/>
                </a:cubicBezTo>
                <a:cubicBezTo>
                  <a:pt x="413" y="309"/>
                  <a:pt x="396" y="292"/>
                  <a:pt x="396" y="271"/>
                </a:cubicBezTo>
                <a:cubicBezTo>
                  <a:pt x="396" y="127"/>
                  <a:pt x="396" y="127"/>
                  <a:pt x="396" y="127"/>
                </a:cubicBezTo>
                <a:cubicBezTo>
                  <a:pt x="396" y="127"/>
                  <a:pt x="396" y="127"/>
                  <a:pt x="396" y="127"/>
                </a:cubicBezTo>
                <a:cubicBezTo>
                  <a:pt x="396" y="125"/>
                  <a:pt x="396" y="125"/>
                  <a:pt x="396" y="125"/>
                </a:cubicBezTo>
                <a:cubicBezTo>
                  <a:pt x="396" y="56"/>
                  <a:pt x="343" y="0"/>
                  <a:pt x="277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53" y="0"/>
                  <a:pt x="0" y="56"/>
                  <a:pt x="0" y="125"/>
                </a:cubicBezTo>
                <a:cubicBezTo>
                  <a:pt x="0" y="268"/>
                  <a:pt x="0" y="268"/>
                  <a:pt x="0" y="268"/>
                </a:cubicBezTo>
                <a:cubicBezTo>
                  <a:pt x="83" y="268"/>
                  <a:pt x="83" y="268"/>
                  <a:pt x="83" y="268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04"/>
                  <a:pt x="99" y="87"/>
                  <a:pt x="119" y="87"/>
                </a:cubicBezTo>
                <a:cubicBezTo>
                  <a:pt x="277" y="87"/>
                  <a:pt x="277" y="87"/>
                  <a:pt x="277" y="87"/>
                </a:cubicBezTo>
                <a:cubicBezTo>
                  <a:pt x="297" y="87"/>
                  <a:pt x="314" y="104"/>
                  <a:pt x="314" y="125"/>
                </a:cubicBezTo>
                <a:cubicBezTo>
                  <a:pt x="314" y="268"/>
                  <a:pt x="314" y="268"/>
                  <a:pt x="314" y="268"/>
                </a:cubicBezTo>
                <a:cubicBezTo>
                  <a:pt x="314" y="268"/>
                  <a:pt x="314" y="268"/>
                  <a:pt x="314" y="268"/>
                </a:cubicBezTo>
                <a:cubicBezTo>
                  <a:pt x="314" y="271"/>
                  <a:pt x="314" y="271"/>
                  <a:pt x="314" y="271"/>
                </a:cubicBezTo>
                <a:cubicBezTo>
                  <a:pt x="314" y="340"/>
                  <a:pt x="367" y="395"/>
                  <a:pt x="433" y="395"/>
                </a:cubicBezTo>
                <a:cubicBezTo>
                  <a:pt x="591" y="395"/>
                  <a:pt x="591" y="395"/>
                  <a:pt x="591" y="395"/>
                </a:cubicBezTo>
                <a:cubicBezTo>
                  <a:pt x="657" y="395"/>
                  <a:pt x="710" y="340"/>
                  <a:pt x="710" y="271"/>
                </a:cubicBezTo>
                <a:cubicBezTo>
                  <a:pt x="710" y="127"/>
                  <a:pt x="710" y="127"/>
                  <a:pt x="710" y="127"/>
                </a:cubicBezTo>
                <a:cubicBezTo>
                  <a:pt x="710" y="127"/>
                  <a:pt x="710" y="127"/>
                  <a:pt x="710" y="127"/>
                </a:cubicBezTo>
                <a:cubicBezTo>
                  <a:pt x="710" y="125"/>
                  <a:pt x="710" y="125"/>
                  <a:pt x="710" y="125"/>
                </a:cubicBezTo>
                <a:cubicBezTo>
                  <a:pt x="710" y="104"/>
                  <a:pt x="726" y="87"/>
                  <a:pt x="746" y="87"/>
                </a:cubicBezTo>
                <a:cubicBezTo>
                  <a:pt x="904" y="87"/>
                  <a:pt x="904" y="87"/>
                  <a:pt x="904" y="87"/>
                </a:cubicBezTo>
                <a:cubicBezTo>
                  <a:pt x="924" y="87"/>
                  <a:pt x="941" y="104"/>
                  <a:pt x="941" y="125"/>
                </a:cubicBezTo>
                <a:cubicBezTo>
                  <a:pt x="941" y="268"/>
                  <a:pt x="941" y="268"/>
                  <a:pt x="941" y="268"/>
                </a:cubicBezTo>
                <a:cubicBezTo>
                  <a:pt x="941" y="268"/>
                  <a:pt x="941" y="268"/>
                  <a:pt x="941" y="268"/>
                </a:cubicBezTo>
                <a:cubicBezTo>
                  <a:pt x="941" y="271"/>
                  <a:pt x="941" y="271"/>
                  <a:pt x="941" y="271"/>
                </a:cubicBezTo>
                <a:cubicBezTo>
                  <a:pt x="941" y="340"/>
                  <a:pt x="994" y="395"/>
                  <a:pt x="1060" y="395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84" y="395"/>
                  <a:pt x="1337" y="340"/>
                  <a:pt x="1337" y="271"/>
                </a:cubicBezTo>
                <a:cubicBezTo>
                  <a:pt x="1337" y="268"/>
                  <a:pt x="1337" y="268"/>
                  <a:pt x="1337" y="268"/>
                </a:cubicBezTo>
                <a:cubicBezTo>
                  <a:pt x="1337" y="268"/>
                  <a:pt x="1337" y="268"/>
                  <a:pt x="1337" y="268"/>
                </a:cubicBezTo>
                <a:cubicBezTo>
                  <a:pt x="1337" y="125"/>
                  <a:pt x="1337" y="125"/>
                  <a:pt x="1337" y="125"/>
                </a:cubicBezTo>
                <a:cubicBezTo>
                  <a:pt x="1337" y="104"/>
                  <a:pt x="1354" y="87"/>
                  <a:pt x="1374" y="87"/>
                </a:cubicBezTo>
                <a:cubicBezTo>
                  <a:pt x="1532" y="87"/>
                  <a:pt x="1532" y="87"/>
                  <a:pt x="1532" y="87"/>
                </a:cubicBezTo>
                <a:cubicBezTo>
                  <a:pt x="1552" y="87"/>
                  <a:pt x="1568" y="104"/>
                  <a:pt x="1568" y="125"/>
                </a:cubicBezTo>
                <a:cubicBezTo>
                  <a:pt x="1568" y="268"/>
                  <a:pt x="1568" y="268"/>
                  <a:pt x="1568" y="268"/>
                </a:cubicBezTo>
                <a:cubicBezTo>
                  <a:pt x="1568" y="268"/>
                  <a:pt x="1568" y="268"/>
                  <a:pt x="1568" y="268"/>
                </a:cubicBezTo>
                <a:cubicBezTo>
                  <a:pt x="1568" y="271"/>
                  <a:pt x="1568" y="271"/>
                  <a:pt x="1568" y="271"/>
                </a:cubicBezTo>
                <a:cubicBezTo>
                  <a:pt x="1568" y="340"/>
                  <a:pt x="1622" y="395"/>
                  <a:pt x="1687" y="395"/>
                </a:cubicBezTo>
                <a:cubicBezTo>
                  <a:pt x="1846" y="395"/>
                  <a:pt x="1846" y="395"/>
                  <a:pt x="1846" y="395"/>
                </a:cubicBezTo>
                <a:cubicBezTo>
                  <a:pt x="1911" y="395"/>
                  <a:pt x="1965" y="340"/>
                  <a:pt x="1965" y="271"/>
                </a:cubicBezTo>
                <a:cubicBezTo>
                  <a:pt x="1965" y="127"/>
                  <a:pt x="1965" y="127"/>
                  <a:pt x="1965" y="127"/>
                </a:cubicBezTo>
                <a:lnTo>
                  <a:pt x="1882" y="1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1637397" y="2101210"/>
            <a:ext cx="5832095" cy="1052525"/>
          </a:xfrm>
          <a:custGeom>
            <a:avLst/>
            <a:gdLst/>
            <a:ahLst/>
            <a:cxnLst/>
            <a:rect l="l" t="t" r="r" b="b"/>
            <a:pathLst>
              <a:path w="1965" h="395" extrusionOk="0">
                <a:moveTo>
                  <a:pt x="1882" y="268"/>
                </a:moveTo>
                <a:cubicBezTo>
                  <a:pt x="1882" y="125"/>
                  <a:pt x="1882" y="125"/>
                  <a:pt x="1882" y="125"/>
                </a:cubicBezTo>
                <a:cubicBezTo>
                  <a:pt x="1882" y="104"/>
                  <a:pt x="1866" y="87"/>
                  <a:pt x="1846" y="87"/>
                </a:cubicBezTo>
                <a:cubicBezTo>
                  <a:pt x="1687" y="87"/>
                  <a:pt x="1687" y="87"/>
                  <a:pt x="1687" y="87"/>
                </a:cubicBezTo>
                <a:cubicBezTo>
                  <a:pt x="1667" y="87"/>
                  <a:pt x="1651" y="104"/>
                  <a:pt x="1651" y="125"/>
                </a:cubicBezTo>
                <a:cubicBezTo>
                  <a:pt x="1651" y="268"/>
                  <a:pt x="1651" y="268"/>
                  <a:pt x="1651" y="268"/>
                </a:cubicBezTo>
                <a:cubicBezTo>
                  <a:pt x="1651" y="268"/>
                  <a:pt x="1651" y="268"/>
                  <a:pt x="1651" y="268"/>
                </a:cubicBezTo>
                <a:cubicBezTo>
                  <a:pt x="1651" y="271"/>
                  <a:pt x="1651" y="271"/>
                  <a:pt x="1651" y="271"/>
                </a:cubicBezTo>
                <a:cubicBezTo>
                  <a:pt x="1651" y="340"/>
                  <a:pt x="1598" y="395"/>
                  <a:pt x="1532" y="395"/>
                </a:cubicBezTo>
                <a:cubicBezTo>
                  <a:pt x="1374" y="395"/>
                  <a:pt x="1374" y="395"/>
                  <a:pt x="1374" y="395"/>
                </a:cubicBezTo>
                <a:cubicBezTo>
                  <a:pt x="1308" y="395"/>
                  <a:pt x="1255" y="340"/>
                  <a:pt x="1255" y="271"/>
                </a:cubicBezTo>
                <a:cubicBezTo>
                  <a:pt x="1255" y="268"/>
                  <a:pt x="1255" y="268"/>
                  <a:pt x="1255" y="268"/>
                </a:cubicBezTo>
                <a:cubicBezTo>
                  <a:pt x="1254" y="268"/>
                  <a:pt x="1254" y="268"/>
                  <a:pt x="1254" y="268"/>
                </a:cubicBezTo>
                <a:cubicBezTo>
                  <a:pt x="1254" y="125"/>
                  <a:pt x="1254" y="125"/>
                  <a:pt x="1254" y="125"/>
                </a:cubicBezTo>
                <a:cubicBezTo>
                  <a:pt x="1254" y="104"/>
                  <a:pt x="1238" y="87"/>
                  <a:pt x="1218" y="87"/>
                </a:cubicBezTo>
                <a:cubicBezTo>
                  <a:pt x="1060" y="87"/>
                  <a:pt x="1060" y="87"/>
                  <a:pt x="1060" y="87"/>
                </a:cubicBezTo>
                <a:cubicBezTo>
                  <a:pt x="1040" y="87"/>
                  <a:pt x="1023" y="104"/>
                  <a:pt x="1023" y="125"/>
                </a:cubicBezTo>
                <a:cubicBezTo>
                  <a:pt x="1023" y="268"/>
                  <a:pt x="1023" y="268"/>
                  <a:pt x="1023" y="268"/>
                </a:cubicBezTo>
                <a:cubicBezTo>
                  <a:pt x="1023" y="268"/>
                  <a:pt x="1023" y="268"/>
                  <a:pt x="1023" y="268"/>
                </a:cubicBezTo>
                <a:cubicBezTo>
                  <a:pt x="1023" y="271"/>
                  <a:pt x="1023" y="271"/>
                  <a:pt x="1023" y="271"/>
                </a:cubicBezTo>
                <a:cubicBezTo>
                  <a:pt x="1023" y="340"/>
                  <a:pt x="970" y="395"/>
                  <a:pt x="904" y="395"/>
                </a:cubicBezTo>
                <a:cubicBezTo>
                  <a:pt x="746" y="395"/>
                  <a:pt x="746" y="395"/>
                  <a:pt x="746" y="395"/>
                </a:cubicBezTo>
                <a:cubicBezTo>
                  <a:pt x="680" y="395"/>
                  <a:pt x="627" y="340"/>
                  <a:pt x="627" y="271"/>
                </a:cubicBezTo>
                <a:cubicBezTo>
                  <a:pt x="627" y="127"/>
                  <a:pt x="627" y="127"/>
                  <a:pt x="627" y="127"/>
                </a:cubicBezTo>
                <a:cubicBezTo>
                  <a:pt x="627" y="127"/>
                  <a:pt x="627" y="127"/>
                  <a:pt x="627" y="127"/>
                </a:cubicBezTo>
                <a:cubicBezTo>
                  <a:pt x="627" y="125"/>
                  <a:pt x="627" y="125"/>
                  <a:pt x="627" y="125"/>
                </a:cubicBezTo>
                <a:cubicBezTo>
                  <a:pt x="627" y="104"/>
                  <a:pt x="611" y="87"/>
                  <a:pt x="591" y="87"/>
                </a:cubicBezTo>
                <a:cubicBezTo>
                  <a:pt x="433" y="87"/>
                  <a:pt x="433" y="87"/>
                  <a:pt x="433" y="87"/>
                </a:cubicBezTo>
                <a:cubicBezTo>
                  <a:pt x="413" y="87"/>
                  <a:pt x="396" y="104"/>
                  <a:pt x="396" y="125"/>
                </a:cubicBezTo>
                <a:cubicBezTo>
                  <a:pt x="396" y="268"/>
                  <a:pt x="396" y="268"/>
                  <a:pt x="396" y="268"/>
                </a:cubicBezTo>
                <a:cubicBezTo>
                  <a:pt x="396" y="268"/>
                  <a:pt x="396" y="268"/>
                  <a:pt x="396" y="268"/>
                </a:cubicBezTo>
                <a:cubicBezTo>
                  <a:pt x="396" y="271"/>
                  <a:pt x="396" y="271"/>
                  <a:pt x="396" y="271"/>
                </a:cubicBezTo>
                <a:cubicBezTo>
                  <a:pt x="396" y="340"/>
                  <a:pt x="343" y="395"/>
                  <a:pt x="277" y="395"/>
                </a:cubicBezTo>
                <a:cubicBezTo>
                  <a:pt x="119" y="395"/>
                  <a:pt x="119" y="395"/>
                  <a:pt x="119" y="395"/>
                </a:cubicBezTo>
                <a:cubicBezTo>
                  <a:pt x="53" y="395"/>
                  <a:pt x="0" y="340"/>
                  <a:pt x="0" y="271"/>
                </a:cubicBezTo>
                <a:cubicBezTo>
                  <a:pt x="0" y="127"/>
                  <a:pt x="0" y="127"/>
                  <a:pt x="0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271"/>
                  <a:pt x="83" y="271"/>
                  <a:pt x="83" y="271"/>
                </a:cubicBezTo>
                <a:cubicBezTo>
                  <a:pt x="83" y="292"/>
                  <a:pt x="99" y="309"/>
                  <a:pt x="119" y="309"/>
                </a:cubicBezTo>
                <a:cubicBezTo>
                  <a:pt x="277" y="309"/>
                  <a:pt x="277" y="309"/>
                  <a:pt x="277" y="309"/>
                </a:cubicBezTo>
                <a:cubicBezTo>
                  <a:pt x="297" y="309"/>
                  <a:pt x="314" y="292"/>
                  <a:pt x="314" y="271"/>
                </a:cubicBezTo>
                <a:cubicBezTo>
                  <a:pt x="314" y="127"/>
                  <a:pt x="314" y="127"/>
                  <a:pt x="314" y="127"/>
                </a:cubicBezTo>
                <a:cubicBezTo>
                  <a:pt x="314" y="127"/>
                  <a:pt x="314" y="127"/>
                  <a:pt x="314" y="127"/>
                </a:cubicBezTo>
                <a:cubicBezTo>
                  <a:pt x="314" y="125"/>
                  <a:pt x="314" y="125"/>
                  <a:pt x="314" y="125"/>
                </a:cubicBezTo>
                <a:cubicBezTo>
                  <a:pt x="314" y="56"/>
                  <a:pt x="367" y="0"/>
                  <a:pt x="433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657" y="0"/>
                  <a:pt x="710" y="56"/>
                  <a:pt x="710" y="125"/>
                </a:cubicBezTo>
                <a:cubicBezTo>
                  <a:pt x="710" y="268"/>
                  <a:pt x="710" y="268"/>
                  <a:pt x="710" y="268"/>
                </a:cubicBezTo>
                <a:cubicBezTo>
                  <a:pt x="710" y="268"/>
                  <a:pt x="710" y="268"/>
                  <a:pt x="710" y="268"/>
                </a:cubicBezTo>
                <a:cubicBezTo>
                  <a:pt x="710" y="271"/>
                  <a:pt x="710" y="271"/>
                  <a:pt x="710" y="271"/>
                </a:cubicBezTo>
                <a:cubicBezTo>
                  <a:pt x="710" y="292"/>
                  <a:pt x="726" y="309"/>
                  <a:pt x="746" y="309"/>
                </a:cubicBezTo>
                <a:cubicBezTo>
                  <a:pt x="904" y="309"/>
                  <a:pt x="904" y="309"/>
                  <a:pt x="904" y="309"/>
                </a:cubicBezTo>
                <a:cubicBezTo>
                  <a:pt x="924" y="309"/>
                  <a:pt x="941" y="292"/>
                  <a:pt x="941" y="271"/>
                </a:cubicBezTo>
                <a:cubicBezTo>
                  <a:pt x="941" y="127"/>
                  <a:pt x="941" y="127"/>
                  <a:pt x="941" y="127"/>
                </a:cubicBezTo>
                <a:cubicBezTo>
                  <a:pt x="941" y="127"/>
                  <a:pt x="941" y="127"/>
                  <a:pt x="941" y="127"/>
                </a:cubicBezTo>
                <a:cubicBezTo>
                  <a:pt x="941" y="125"/>
                  <a:pt x="941" y="125"/>
                  <a:pt x="941" y="125"/>
                </a:cubicBezTo>
                <a:cubicBezTo>
                  <a:pt x="941" y="56"/>
                  <a:pt x="994" y="0"/>
                  <a:pt x="1060" y="0"/>
                </a:cubicBezTo>
                <a:cubicBezTo>
                  <a:pt x="1218" y="0"/>
                  <a:pt x="1218" y="0"/>
                  <a:pt x="1218" y="0"/>
                </a:cubicBezTo>
                <a:cubicBezTo>
                  <a:pt x="1284" y="0"/>
                  <a:pt x="1337" y="56"/>
                  <a:pt x="1337" y="125"/>
                </a:cubicBezTo>
                <a:cubicBezTo>
                  <a:pt x="1337" y="127"/>
                  <a:pt x="1337" y="127"/>
                  <a:pt x="1337" y="127"/>
                </a:cubicBezTo>
                <a:cubicBezTo>
                  <a:pt x="1337" y="127"/>
                  <a:pt x="1337" y="127"/>
                  <a:pt x="1337" y="127"/>
                </a:cubicBezTo>
                <a:cubicBezTo>
                  <a:pt x="1337" y="271"/>
                  <a:pt x="1337" y="271"/>
                  <a:pt x="1337" y="271"/>
                </a:cubicBezTo>
                <a:cubicBezTo>
                  <a:pt x="1337" y="292"/>
                  <a:pt x="1354" y="309"/>
                  <a:pt x="1374" y="309"/>
                </a:cubicBezTo>
                <a:cubicBezTo>
                  <a:pt x="1532" y="309"/>
                  <a:pt x="1532" y="309"/>
                  <a:pt x="1532" y="309"/>
                </a:cubicBezTo>
                <a:cubicBezTo>
                  <a:pt x="1552" y="309"/>
                  <a:pt x="1568" y="292"/>
                  <a:pt x="1568" y="271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68" y="127"/>
                  <a:pt x="1568" y="127"/>
                  <a:pt x="1568" y="127"/>
                </a:cubicBezTo>
                <a:cubicBezTo>
                  <a:pt x="1568" y="125"/>
                  <a:pt x="1568" y="125"/>
                  <a:pt x="1568" y="125"/>
                </a:cubicBezTo>
                <a:cubicBezTo>
                  <a:pt x="1568" y="56"/>
                  <a:pt x="1622" y="0"/>
                  <a:pt x="1687" y="0"/>
                </a:cubicBezTo>
                <a:cubicBezTo>
                  <a:pt x="1846" y="0"/>
                  <a:pt x="1846" y="0"/>
                  <a:pt x="1846" y="0"/>
                </a:cubicBezTo>
                <a:cubicBezTo>
                  <a:pt x="1911" y="0"/>
                  <a:pt x="1965" y="56"/>
                  <a:pt x="1965" y="125"/>
                </a:cubicBezTo>
                <a:cubicBezTo>
                  <a:pt x="1965" y="268"/>
                  <a:pt x="1965" y="268"/>
                  <a:pt x="1965" y="268"/>
                </a:cubicBezTo>
                <a:lnTo>
                  <a:pt x="1882" y="2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1598787" y="3858802"/>
            <a:ext cx="1685320" cy="5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 smtClean="0">
                <a:solidFill>
                  <a:srgbClr val="3F3F3F"/>
                </a:solidFill>
                <a:ea typeface="Calibri"/>
              </a:rPr>
              <a:t>Transition to Automation</a:t>
            </a:r>
          </a:p>
          <a:p>
            <a:r>
              <a:rPr lang="en-US" sz="1350" dirty="0" smtClean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Opportunity Selection</a:t>
            </a:r>
            <a:endParaRPr sz="135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1601427" y="3178449"/>
            <a:ext cx="1719456" cy="5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FF2600"/>
                </a:solidFill>
              </a:rPr>
              <a:t>01</a:t>
            </a:r>
            <a:endParaRPr sz="1050" dirty="0"/>
          </a:p>
        </p:txBody>
      </p:sp>
      <p:sp>
        <p:nvSpPr>
          <p:cNvPr id="508" name="Google Shape;508;p54"/>
          <p:cNvSpPr/>
          <p:nvPr/>
        </p:nvSpPr>
        <p:spPr>
          <a:xfrm>
            <a:off x="3515385" y="3858802"/>
            <a:ext cx="1734766" cy="5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 smtClean="0">
                <a:solidFill>
                  <a:srgbClr val="3F3F3F"/>
                </a:solidFill>
              </a:rPr>
              <a:t>Demand Management (Dev)</a:t>
            </a:r>
          </a:p>
          <a:p>
            <a:r>
              <a:rPr lang="en-US" sz="1350" dirty="0" smtClean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Pre-requisite for Dev</a:t>
            </a:r>
          </a:p>
          <a:p>
            <a:r>
              <a:rPr lang="en-US" sz="1350" dirty="0" smtClean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Agile Lifecycle</a:t>
            </a:r>
            <a:endParaRPr sz="135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3519575" y="3178449"/>
            <a:ext cx="1903479" cy="5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809C00"/>
                </a:solidFill>
              </a:rPr>
              <a:t>03</a:t>
            </a:r>
            <a:endParaRPr sz="1050" dirty="0"/>
          </a:p>
        </p:txBody>
      </p:sp>
      <p:sp>
        <p:nvSpPr>
          <p:cNvPr id="511" name="Google Shape;511;p54"/>
          <p:cNvSpPr/>
          <p:nvPr/>
        </p:nvSpPr>
        <p:spPr>
          <a:xfrm>
            <a:off x="5435167" y="3858802"/>
            <a:ext cx="1317254" cy="5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 smtClean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Operations</a:t>
            </a:r>
          </a:p>
          <a:p>
            <a:r>
              <a:rPr lang="en-US" sz="1350" dirty="0" smtClean="0">
                <a:solidFill>
                  <a:srgbClr val="3F3F3F"/>
                </a:solidFill>
                <a:ea typeface="Calibri"/>
                <a:cs typeface="Calibri"/>
                <a:sym typeface="Calibri"/>
              </a:rPr>
              <a:t>Support</a:t>
            </a:r>
            <a:endParaRPr sz="1350" dirty="0">
              <a:solidFill>
                <a:srgbClr val="3F3F3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5435167" y="3178449"/>
            <a:ext cx="1139874" cy="5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4C51B8"/>
                </a:solidFill>
              </a:rPr>
              <a:t>05</a:t>
            </a:r>
            <a:endParaRPr sz="1050" dirty="0"/>
          </a:p>
        </p:txBody>
      </p:sp>
      <p:sp>
        <p:nvSpPr>
          <p:cNvPr id="514" name="Google Shape;514;p54"/>
          <p:cNvSpPr/>
          <p:nvPr/>
        </p:nvSpPr>
        <p:spPr>
          <a:xfrm>
            <a:off x="2709328" y="1427537"/>
            <a:ext cx="1591158" cy="5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 smtClean="0">
                <a:solidFill>
                  <a:srgbClr val="3F3F3F"/>
                </a:solidFill>
                <a:ea typeface="Calibri"/>
              </a:rPr>
              <a:t>Demand Management Process Definition</a:t>
            </a:r>
            <a:endParaRPr sz="13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2709321" y="741566"/>
            <a:ext cx="1825029" cy="5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FFC801"/>
                </a:solidFill>
              </a:rPr>
              <a:t>02</a:t>
            </a:r>
            <a:endParaRPr sz="1050" dirty="0"/>
          </a:p>
        </p:txBody>
      </p:sp>
      <p:sp>
        <p:nvSpPr>
          <p:cNvPr id="517" name="Google Shape;517;p54"/>
          <p:cNvSpPr/>
          <p:nvPr/>
        </p:nvSpPr>
        <p:spPr>
          <a:xfrm>
            <a:off x="4534351" y="1427537"/>
            <a:ext cx="1317254" cy="5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 smtClean="0">
                <a:solidFill>
                  <a:srgbClr val="3F3F3F"/>
                </a:solidFill>
              </a:rPr>
              <a:t>Delivery</a:t>
            </a:r>
          </a:p>
          <a:p>
            <a:r>
              <a:rPr lang="en-US" sz="1350" dirty="0" smtClean="0">
                <a:solidFill>
                  <a:srgbClr val="3F3F3F"/>
                </a:solidFill>
              </a:rPr>
              <a:t>Deployment </a:t>
            </a:r>
            <a:endParaRPr sz="135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4534362" y="741566"/>
            <a:ext cx="1034933" cy="5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00B69F"/>
                </a:solidFill>
              </a:rPr>
              <a:t>04</a:t>
            </a:r>
            <a:endParaRPr sz="1050" dirty="0"/>
          </a:p>
        </p:txBody>
      </p:sp>
      <p:sp>
        <p:nvSpPr>
          <p:cNvPr id="521" name="Google Shape;521;p54"/>
          <p:cNvSpPr/>
          <p:nvPr/>
        </p:nvSpPr>
        <p:spPr>
          <a:xfrm>
            <a:off x="6463664" y="741567"/>
            <a:ext cx="943549" cy="5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050" b="1" dirty="0" smtClean="0">
                <a:solidFill>
                  <a:srgbClr val="00C9F3"/>
                </a:solidFill>
              </a:rPr>
              <a:t>06</a:t>
            </a:r>
            <a:endParaRPr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2709312" y="1226719"/>
            <a:ext cx="1027132" cy="2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801"/>
                </a:solidFill>
              </a:rPr>
              <a:t>DISCOVERY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8787" y="3650336"/>
            <a:ext cx="860399" cy="2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600"/>
                </a:solidFill>
              </a:rPr>
              <a:t>IDEATION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3515384" y="3650336"/>
            <a:ext cx="1180634" cy="2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9C00"/>
                </a:solidFill>
              </a:rPr>
              <a:t>SOLUTIONING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35974" y="1226719"/>
            <a:ext cx="1484988" cy="2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69F"/>
                </a:solidFill>
              </a:rPr>
              <a:t>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4788" y="3650336"/>
            <a:ext cx="1132995" cy="2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51B8"/>
                </a:solidFill>
              </a:rPr>
              <a:t>OPERATIONS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7794" y="1226719"/>
            <a:ext cx="1147551" cy="385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C9F3"/>
                </a:solidFill>
              </a:rPr>
              <a:t>BENEFITS</a:t>
            </a:r>
          </a:p>
          <a:p>
            <a:r>
              <a:rPr lang="en-US" b="1" dirty="0" smtClean="0">
                <a:solidFill>
                  <a:srgbClr val="00C9F3"/>
                </a:solidFill>
              </a:rPr>
              <a:t>REALIZATION</a:t>
            </a:r>
            <a:endParaRPr lang="en-US" dirty="0"/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</a:t>
            </a:r>
            <a:r>
              <a:rPr lang="en-US" b="1" dirty="0" smtClean="0"/>
              <a:t>model: </a:t>
            </a:r>
            <a:r>
              <a:rPr lang="en-US" dirty="0" smtClean="0"/>
              <a:t>Process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06" y="431053"/>
            <a:ext cx="1374775" cy="4699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IDEATION</a:t>
            </a:r>
            <a:endParaRPr lang="en-US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59870" y="431053"/>
            <a:ext cx="1374775" cy="4699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39C11"/>
                </a:solidFill>
              </a:rPr>
              <a:t>DISCOVERY</a:t>
            </a:r>
            <a:endParaRPr lang="en-US" b="1" dirty="0">
              <a:solidFill>
                <a:srgbClr val="F39C1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506" y="900953"/>
            <a:ext cx="1374775" cy="397585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59870" y="900953"/>
            <a:ext cx="1374775" cy="39758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38844" y="431053"/>
            <a:ext cx="2946505" cy="4699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EA92D"/>
                </a:solidFill>
              </a:rPr>
              <a:t>SOLUTIONING</a:t>
            </a:r>
            <a:endParaRPr lang="en-US" b="1" dirty="0">
              <a:solidFill>
                <a:srgbClr val="6EA92D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38843" y="900953"/>
            <a:ext cx="2946506" cy="39758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6EA92D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06445" y="431053"/>
            <a:ext cx="1422400" cy="469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15A186"/>
                </a:solidFill>
              </a:rPr>
              <a:t>IMPLEMENTATION</a:t>
            </a:r>
            <a:endParaRPr lang="en-US" sz="1050" b="1" dirty="0">
              <a:solidFill>
                <a:srgbClr val="15A186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06445" y="900953"/>
            <a:ext cx="1422400" cy="39758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15A186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35958" y="900953"/>
            <a:ext cx="1422400" cy="397585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030A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1179" y="136481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TRANSITION TO AUTOMATION</a:t>
            </a:r>
            <a:endParaRPr lang="en-US" sz="100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1178" y="2088631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PROCESS SELECTION</a:t>
            </a:r>
            <a:endParaRPr lang="en-US" sz="100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67786" y="281064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CREATE INITIAL BUSINESS CASE</a:t>
            </a:r>
            <a:endParaRPr lang="en-US" sz="95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27422" y="3520249"/>
            <a:ext cx="847724" cy="63795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Arrow Connector 5"/>
          <p:cNvCxnSpPr>
            <a:stCxn id="80" idx="2"/>
            <a:endCxn id="81" idx="0"/>
          </p:cNvCxnSpPr>
          <p:nvPr/>
        </p:nvCxnSpPr>
        <p:spPr>
          <a:xfrm flipH="1">
            <a:off x="751285" y="1896442"/>
            <a:ext cx="1" cy="1921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1" idx="2"/>
            <a:endCxn id="82" idx="0"/>
          </p:cNvCxnSpPr>
          <p:nvPr/>
        </p:nvCxnSpPr>
        <p:spPr>
          <a:xfrm>
            <a:off x="751285" y="2620259"/>
            <a:ext cx="6608" cy="1903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2" idx="2"/>
            <a:endCxn id="4" idx="0"/>
          </p:cNvCxnSpPr>
          <p:nvPr/>
        </p:nvCxnSpPr>
        <p:spPr>
          <a:xfrm flipH="1">
            <a:off x="751284" y="3342270"/>
            <a:ext cx="6609" cy="1779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1010" y="4404616"/>
            <a:ext cx="761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39C11"/>
                </a:solidFill>
              </a:rPr>
              <a:t>Approved?</a:t>
            </a:r>
            <a:endParaRPr lang="en-US" sz="800" b="1" dirty="0">
              <a:solidFill>
                <a:srgbClr val="F39C1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114" y="4358082"/>
            <a:ext cx="308344" cy="31986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5" name="Straight Arrow Connector 84"/>
          <p:cNvCxnSpPr>
            <a:stCxn id="4" idx="2"/>
            <a:endCxn id="19" idx="0"/>
          </p:cNvCxnSpPr>
          <p:nvPr/>
        </p:nvCxnSpPr>
        <p:spPr>
          <a:xfrm>
            <a:off x="751284" y="4158203"/>
            <a:ext cx="2" cy="1998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32792" y="4113763"/>
            <a:ext cx="345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NO</a:t>
            </a:r>
            <a:endParaRPr lang="en-US" sz="80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57150" y="110503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39C11"/>
                </a:solidFill>
              </a:rPr>
              <a:t>DEMAND MANAGEMENT</a:t>
            </a:r>
          </a:p>
          <a:p>
            <a:pPr algn="ctr"/>
            <a:r>
              <a:rPr lang="en-US" sz="1000" b="1" dirty="0" smtClean="0">
                <a:solidFill>
                  <a:srgbClr val="F39C11"/>
                </a:solidFill>
              </a:rPr>
              <a:t>(PROCESS)</a:t>
            </a:r>
            <a:endParaRPr lang="en-US" sz="1000" b="1" dirty="0">
              <a:solidFill>
                <a:srgbClr val="F39C1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666406" y="189398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39C11"/>
                </a:solidFill>
              </a:rPr>
              <a:t>CAPACITY MANAGEMENT (PEOPLE)</a:t>
            </a:r>
            <a:endParaRPr lang="en-US" sz="1000" b="1" dirty="0">
              <a:solidFill>
                <a:srgbClr val="F39C1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66406" y="267348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39C11"/>
                </a:solidFill>
              </a:rPr>
              <a:t>CREATION OF PDD</a:t>
            </a:r>
            <a:endParaRPr lang="en-US" sz="1000" b="1" dirty="0">
              <a:solidFill>
                <a:srgbClr val="F39C1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666406" y="3418643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39C11"/>
                </a:solidFill>
              </a:rPr>
              <a:t>UPDATING OF  BUSINESS CASE</a:t>
            </a:r>
            <a:endParaRPr lang="en-US" sz="1000" b="1" dirty="0">
              <a:solidFill>
                <a:srgbClr val="F39C11"/>
              </a:solidFill>
            </a:endParaRPr>
          </a:p>
        </p:txBody>
      </p:sp>
      <p:sp>
        <p:nvSpPr>
          <p:cNvPr id="111" name="Diamond 110"/>
          <p:cNvSpPr/>
          <p:nvPr/>
        </p:nvSpPr>
        <p:spPr>
          <a:xfrm>
            <a:off x="1832650" y="4199036"/>
            <a:ext cx="847724" cy="637954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2" name="Straight Arrow Connector 111"/>
          <p:cNvCxnSpPr>
            <a:stCxn id="111" idx="1"/>
            <a:endCxn id="19" idx="6"/>
          </p:cNvCxnSpPr>
          <p:nvPr/>
        </p:nvCxnSpPr>
        <p:spPr>
          <a:xfrm flipH="1">
            <a:off x="905458" y="4518013"/>
            <a:ext cx="92719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630739" y="4301826"/>
            <a:ext cx="415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39C11"/>
                </a:solidFill>
              </a:rPr>
              <a:t>YES</a:t>
            </a:r>
            <a:endParaRPr lang="en-US" sz="800" b="1" dirty="0">
              <a:solidFill>
                <a:srgbClr val="F39C11"/>
              </a:solidFill>
            </a:endParaRPr>
          </a:p>
        </p:txBody>
      </p:sp>
      <p:cxnSp>
        <p:nvCxnSpPr>
          <p:cNvPr id="117" name="Straight Arrow Connector 116"/>
          <p:cNvCxnSpPr>
            <a:stCxn id="109" idx="2"/>
            <a:endCxn id="111" idx="0"/>
          </p:cNvCxnSpPr>
          <p:nvPr/>
        </p:nvCxnSpPr>
        <p:spPr>
          <a:xfrm flipH="1">
            <a:off x="2256512" y="3950271"/>
            <a:ext cx="1" cy="2487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8" idx="2"/>
            <a:endCxn id="109" idx="0"/>
          </p:cNvCxnSpPr>
          <p:nvPr/>
        </p:nvCxnSpPr>
        <p:spPr>
          <a:xfrm>
            <a:off x="2256513" y="3205117"/>
            <a:ext cx="0" cy="2135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2"/>
            <a:endCxn id="108" idx="0"/>
          </p:cNvCxnSpPr>
          <p:nvPr/>
        </p:nvCxnSpPr>
        <p:spPr>
          <a:xfrm>
            <a:off x="2256513" y="2425612"/>
            <a:ext cx="0" cy="2478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9" idx="2"/>
            <a:endCxn id="107" idx="0"/>
          </p:cNvCxnSpPr>
          <p:nvPr/>
        </p:nvCxnSpPr>
        <p:spPr>
          <a:xfrm>
            <a:off x="2247257" y="1636667"/>
            <a:ext cx="9256" cy="25731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28467" y="3725753"/>
            <a:ext cx="76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Approved?</a:t>
            </a:r>
            <a:endParaRPr lang="en-US" sz="80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539757" y="4301826"/>
            <a:ext cx="345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39C11"/>
                </a:solidFill>
              </a:rPr>
              <a:t>NO</a:t>
            </a:r>
            <a:endParaRPr lang="en-US" sz="800" b="1" dirty="0">
              <a:solidFill>
                <a:srgbClr val="F39C1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159937" y="1105039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rgbClr val="6EA92D"/>
                </a:solidFill>
              </a:rPr>
              <a:t>DEMAND MANAGEMENT (DEVELOPMENT)</a:t>
            </a:r>
            <a:endParaRPr lang="en-US" sz="900" b="1" dirty="0">
              <a:solidFill>
                <a:srgbClr val="6EA92D"/>
              </a:solidFill>
            </a:endParaRPr>
          </a:p>
        </p:txBody>
      </p:sp>
      <p:cxnSp>
        <p:nvCxnSpPr>
          <p:cNvPr id="96" name="Elbow Connector 95"/>
          <p:cNvCxnSpPr>
            <a:stCxn id="111" idx="3"/>
            <a:endCxn id="132" idx="1"/>
          </p:cNvCxnSpPr>
          <p:nvPr/>
        </p:nvCxnSpPr>
        <p:spPr>
          <a:xfrm flipV="1">
            <a:off x="2680374" y="1370853"/>
            <a:ext cx="479563" cy="3147160"/>
          </a:xfrm>
          <a:prstGeom prst="bentConnector3">
            <a:avLst>
              <a:gd name="adj1" fmla="val 6324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29" idx="3"/>
            <a:endCxn id="89" idx="1"/>
          </p:cNvCxnSpPr>
          <p:nvPr/>
        </p:nvCxnSpPr>
        <p:spPr>
          <a:xfrm flipV="1">
            <a:off x="1197832" y="1370853"/>
            <a:ext cx="459318" cy="2462622"/>
          </a:xfrm>
          <a:prstGeom prst="bentConnector3">
            <a:avLst>
              <a:gd name="adj1" fmla="val 6714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3131543" y="1901593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50" b="1" dirty="0" smtClean="0">
                <a:solidFill>
                  <a:srgbClr val="6EA92D"/>
                </a:solidFill>
              </a:rPr>
              <a:t>DEFINE PROCESS REQUIREMENTS</a:t>
            </a:r>
            <a:endParaRPr lang="en-US" sz="950" b="1" dirty="0">
              <a:solidFill>
                <a:srgbClr val="6EA92D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131542" y="2637307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CAPACITY MANAGEMENT (SYSTEM)</a:t>
            </a:r>
            <a:endParaRPr lang="en-US" sz="1000" b="1" dirty="0">
              <a:solidFill>
                <a:srgbClr val="6EA92D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677487" y="184450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AGILE LIFECYCLE (DEV, TEST)</a:t>
            </a:r>
            <a:endParaRPr lang="en-US" sz="1000" b="1" dirty="0">
              <a:solidFill>
                <a:srgbClr val="6EA92D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678465" y="257481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UAT</a:t>
            </a:r>
            <a:endParaRPr lang="en-US" sz="1000" b="1" dirty="0">
              <a:solidFill>
                <a:srgbClr val="6EA92D"/>
              </a:solidFill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>
            <a:off x="3720888" y="1644276"/>
            <a:ext cx="9256" cy="25731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3" idx="2"/>
            <a:endCxn id="154" idx="0"/>
          </p:cNvCxnSpPr>
          <p:nvPr/>
        </p:nvCxnSpPr>
        <p:spPr>
          <a:xfrm flipH="1">
            <a:off x="3721649" y="2433221"/>
            <a:ext cx="1" cy="2040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5" idx="2"/>
            <a:endCxn id="156" idx="0"/>
          </p:cNvCxnSpPr>
          <p:nvPr/>
        </p:nvCxnSpPr>
        <p:spPr>
          <a:xfrm>
            <a:off x="5267594" y="2376130"/>
            <a:ext cx="978" cy="1986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227538" y="109986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15A186"/>
                </a:solidFill>
              </a:rPr>
              <a:t>ROBOT PACKAGE CREATION</a:t>
            </a:r>
            <a:endParaRPr lang="en-US" sz="1000" b="1" dirty="0">
              <a:solidFill>
                <a:srgbClr val="15A186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227538" y="1892843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15A186"/>
                </a:solidFill>
              </a:rPr>
              <a:t>HANDOVER FOR DEPLOYMENT</a:t>
            </a:r>
            <a:endParaRPr lang="en-US" sz="1000" b="1" dirty="0">
              <a:solidFill>
                <a:srgbClr val="15A186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227538" y="3333805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15A186"/>
                </a:solidFill>
              </a:rPr>
              <a:t>RELEASE PACKAGE TO PRODUCTION</a:t>
            </a:r>
            <a:endParaRPr lang="en-US" sz="1000" b="1" dirty="0">
              <a:solidFill>
                <a:srgbClr val="15A186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6227538" y="4114844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15A186"/>
                </a:solidFill>
              </a:rPr>
              <a:t>HYPERCARE PHASE</a:t>
            </a:r>
            <a:endParaRPr lang="en-US" sz="1000" b="1" dirty="0">
              <a:solidFill>
                <a:srgbClr val="15A186"/>
              </a:solidFill>
            </a:endParaRPr>
          </a:p>
        </p:txBody>
      </p:sp>
      <p:cxnSp>
        <p:nvCxnSpPr>
          <p:cNvPr id="173" name="Elbow Connector 172"/>
          <p:cNvCxnSpPr>
            <a:stCxn id="156" idx="3"/>
            <a:endCxn id="168" idx="1"/>
          </p:cNvCxnSpPr>
          <p:nvPr/>
        </p:nvCxnSpPr>
        <p:spPr>
          <a:xfrm flipV="1">
            <a:off x="5858678" y="1365676"/>
            <a:ext cx="368860" cy="147495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8" idx="2"/>
            <a:endCxn id="170" idx="0"/>
          </p:cNvCxnSpPr>
          <p:nvPr/>
        </p:nvCxnSpPr>
        <p:spPr>
          <a:xfrm>
            <a:off x="6817645" y="1631490"/>
            <a:ext cx="0" cy="2613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1" idx="2"/>
            <a:endCxn id="172" idx="0"/>
          </p:cNvCxnSpPr>
          <p:nvPr/>
        </p:nvCxnSpPr>
        <p:spPr>
          <a:xfrm>
            <a:off x="6817645" y="3865433"/>
            <a:ext cx="0" cy="2494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7757049" y="156976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7030A0"/>
                </a:solidFill>
              </a:rPr>
              <a:t>FULFILL SERVICE REQUEST</a:t>
            </a:r>
            <a:endParaRPr lang="en-US" sz="1000" b="1" dirty="0">
              <a:solidFill>
                <a:srgbClr val="7030A0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7768394" y="4080657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7030A0">
                    <a:lumMod val="40000"/>
                    <a:lumOff val="60000"/>
                  </a:srgbClr>
                </a:solidFill>
              </a:rPr>
              <a:t>MONITOR HEARTBEAT OF ROBOTS</a:t>
            </a:r>
            <a:endParaRPr lang="en-US" sz="1000" b="1" dirty="0">
              <a:solidFill>
                <a:srgbClr val="7030A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8192984" y="1045814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596804" y="928076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3" name="Straight Arrow Connector 192"/>
          <p:cNvCxnSpPr>
            <a:stCxn id="192" idx="4"/>
            <a:endCxn id="80" idx="0"/>
          </p:cNvCxnSpPr>
          <p:nvPr/>
        </p:nvCxnSpPr>
        <p:spPr>
          <a:xfrm>
            <a:off x="750976" y="1247938"/>
            <a:ext cx="310" cy="1168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91" idx="4"/>
            <a:endCxn id="189" idx="0"/>
          </p:cNvCxnSpPr>
          <p:nvPr/>
        </p:nvCxnSpPr>
        <p:spPr>
          <a:xfrm>
            <a:off x="8347156" y="1365676"/>
            <a:ext cx="0" cy="2040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677487" y="1099862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CAPACITY MANAGEMENT (PEOPLE)</a:t>
            </a:r>
            <a:endParaRPr lang="en-US" sz="1000" b="1" dirty="0">
              <a:solidFill>
                <a:srgbClr val="6EA92D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140037" y="342281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REQUEST FOR ACCESSES</a:t>
            </a:r>
            <a:endParaRPr lang="en-US" sz="1000" b="1" dirty="0">
              <a:solidFill>
                <a:srgbClr val="6EA92D"/>
              </a:solidFill>
            </a:endParaRPr>
          </a:p>
        </p:txBody>
      </p:sp>
      <p:cxnSp>
        <p:nvCxnSpPr>
          <p:cNvPr id="210" name="Elbow Connector 209"/>
          <p:cNvCxnSpPr>
            <a:stCxn id="209" idx="3"/>
            <a:endCxn id="205" idx="1"/>
          </p:cNvCxnSpPr>
          <p:nvPr/>
        </p:nvCxnSpPr>
        <p:spPr>
          <a:xfrm flipV="1">
            <a:off x="4320250" y="1365676"/>
            <a:ext cx="357237" cy="2322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130781" y="4146316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6EA92D"/>
                </a:solidFill>
              </a:rPr>
              <a:t>REQUEST FOR INFRA</a:t>
            </a:r>
            <a:endParaRPr lang="en-US" sz="1000" b="1" dirty="0">
              <a:solidFill>
                <a:srgbClr val="6EA92D"/>
              </a:solidFill>
            </a:endParaRPr>
          </a:p>
        </p:txBody>
      </p:sp>
      <p:cxnSp>
        <p:nvCxnSpPr>
          <p:cNvPr id="220" name="Straight Arrow Connector 219"/>
          <p:cNvCxnSpPr>
            <a:stCxn id="154" idx="2"/>
            <a:endCxn id="209" idx="0"/>
          </p:cNvCxnSpPr>
          <p:nvPr/>
        </p:nvCxnSpPr>
        <p:spPr>
          <a:xfrm>
            <a:off x="3721649" y="3168935"/>
            <a:ext cx="8495" cy="2538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209" idx="2"/>
            <a:endCxn id="214" idx="0"/>
          </p:cNvCxnSpPr>
          <p:nvPr/>
        </p:nvCxnSpPr>
        <p:spPr>
          <a:xfrm flipH="1">
            <a:off x="3720888" y="3954446"/>
            <a:ext cx="9256" cy="1918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205" idx="2"/>
            <a:endCxn id="155" idx="0"/>
          </p:cNvCxnSpPr>
          <p:nvPr/>
        </p:nvCxnSpPr>
        <p:spPr>
          <a:xfrm>
            <a:off x="5267594" y="1631490"/>
            <a:ext cx="0" cy="2130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256"/>
          <p:cNvCxnSpPr>
            <a:stCxn id="214" idx="3"/>
            <a:endCxn id="258" idx="1"/>
          </p:cNvCxnSpPr>
          <p:nvPr/>
        </p:nvCxnSpPr>
        <p:spPr>
          <a:xfrm flipV="1">
            <a:off x="4310994" y="2975475"/>
            <a:ext cx="2300829" cy="1436655"/>
          </a:xfrm>
          <a:prstGeom prst="bentConnector3">
            <a:avLst>
              <a:gd name="adj1" fmla="val 7518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6611823" y="2790056"/>
            <a:ext cx="409575" cy="369332"/>
            <a:chOff x="6544168" y="2572400"/>
            <a:chExt cx="409575" cy="369332"/>
          </a:xfrm>
        </p:grpSpPr>
        <p:sp>
          <p:nvSpPr>
            <p:cNvPr id="258" name="Diamond 257"/>
            <p:cNvSpPr/>
            <p:nvPr/>
          </p:nvSpPr>
          <p:spPr>
            <a:xfrm>
              <a:off x="6544168" y="2581344"/>
              <a:ext cx="409575" cy="35295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589691" y="25724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FFFF"/>
                  </a:solidFill>
                </a:rPr>
                <a:t>+</a:t>
              </a:r>
            </a:p>
          </p:txBody>
        </p:sp>
      </p:grpSp>
      <p:cxnSp>
        <p:nvCxnSpPr>
          <p:cNvPr id="268" name="Straight Arrow Connector 267"/>
          <p:cNvCxnSpPr>
            <a:stCxn id="170" idx="2"/>
            <a:endCxn id="258" idx="0"/>
          </p:cNvCxnSpPr>
          <p:nvPr/>
        </p:nvCxnSpPr>
        <p:spPr>
          <a:xfrm flipH="1">
            <a:off x="6816611" y="2424471"/>
            <a:ext cx="1034" cy="3745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58" idx="2"/>
            <a:endCxn id="171" idx="0"/>
          </p:cNvCxnSpPr>
          <p:nvPr/>
        </p:nvCxnSpPr>
        <p:spPr>
          <a:xfrm>
            <a:off x="6816611" y="3151950"/>
            <a:ext cx="1034" cy="1818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>
          <a:xfrm>
            <a:off x="8205684" y="3517356"/>
            <a:ext cx="308344" cy="319862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7" name="Straight Arrow Connector 276"/>
          <p:cNvCxnSpPr>
            <a:stCxn id="276" idx="4"/>
            <a:endCxn id="190" idx="0"/>
          </p:cNvCxnSpPr>
          <p:nvPr/>
        </p:nvCxnSpPr>
        <p:spPr>
          <a:xfrm flipH="1">
            <a:off x="8358501" y="3837218"/>
            <a:ext cx="1355" cy="2434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/>
          <p:cNvSpPr/>
          <p:nvPr/>
        </p:nvSpPr>
        <p:spPr>
          <a:xfrm>
            <a:off x="8196430" y="2442233"/>
            <a:ext cx="308344" cy="31986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0" name="Elbow Connector 279"/>
          <p:cNvCxnSpPr>
            <a:stCxn id="172" idx="3"/>
            <a:endCxn id="279" idx="2"/>
          </p:cNvCxnSpPr>
          <p:nvPr/>
        </p:nvCxnSpPr>
        <p:spPr>
          <a:xfrm flipV="1">
            <a:off x="7407751" y="2602164"/>
            <a:ext cx="788679" cy="1778494"/>
          </a:xfrm>
          <a:prstGeom prst="bentConnector3">
            <a:avLst>
              <a:gd name="adj1" fmla="val 2256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189" idx="2"/>
            <a:endCxn id="279" idx="0"/>
          </p:cNvCxnSpPr>
          <p:nvPr/>
        </p:nvCxnSpPr>
        <p:spPr>
          <a:xfrm>
            <a:off x="8347156" y="2101390"/>
            <a:ext cx="3446" cy="3408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Rectangle 287"/>
          <p:cNvSpPr/>
          <p:nvPr/>
        </p:nvSpPr>
        <p:spPr>
          <a:xfrm>
            <a:off x="7647303" y="439979"/>
            <a:ext cx="1422400" cy="4699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>
                    <a:lumMod val="40000"/>
                    <a:lumOff val="60000"/>
                  </a:srgbClr>
                </a:solidFill>
              </a:rPr>
              <a:t>OPERATION</a:t>
            </a:r>
            <a:endParaRPr lang="en-US" b="1" dirty="0">
              <a:solidFill>
                <a:srgbClr val="7030A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7768394" y="1578688"/>
            <a:ext cx="1180213" cy="5316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7030A0">
                    <a:lumMod val="40000"/>
                    <a:lumOff val="60000"/>
                  </a:srgbClr>
                </a:solidFill>
              </a:rPr>
              <a:t>FULFILL SERVICE REQUEST</a:t>
            </a:r>
            <a:endParaRPr lang="en-US" sz="1000" b="1" dirty="0">
              <a:solidFill>
                <a:srgbClr val="7030A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89339" y="3608325"/>
            <a:ext cx="437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F0000">
                    <a:lumMod val="40000"/>
                    <a:lumOff val="60000"/>
                  </a:srgbClr>
                </a:solidFill>
              </a:rPr>
              <a:t>YES</a:t>
            </a:r>
            <a:endParaRPr lang="en-US" sz="800" b="1" dirty="0">
              <a:solidFill>
                <a:srgbClr val="FF000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9" name="Google Shape;59;p14"/>
          <p:cNvSpPr txBox="1">
            <a:spLocks/>
          </p:cNvSpPr>
          <p:nvPr/>
        </p:nvSpPr>
        <p:spPr>
          <a:xfrm>
            <a:off x="80862" y="2310"/>
            <a:ext cx="87560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PROCESS LIFECYCLE High Level Map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Arco 2"/>
          <p:cNvSpPr/>
          <p:nvPr/>
        </p:nvSpPr>
        <p:spPr>
          <a:xfrm>
            <a:off x="8777859" y="4432536"/>
            <a:ext cx="135092" cy="136889"/>
          </a:xfrm>
          <a:prstGeom prst="arc">
            <a:avLst>
              <a:gd name="adj1" fmla="val 16200000"/>
              <a:gd name="adj2" fmla="val 15655480"/>
            </a:avLst>
          </a:prstGeom>
          <a:noFill/>
          <a:ln w="19050">
            <a:solidFill>
              <a:srgbClr val="C7A2E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adroTexto 85"/>
          <p:cNvSpPr txBox="1"/>
          <p:nvPr/>
        </p:nvSpPr>
        <p:spPr>
          <a:xfrm>
            <a:off x="190401" y="4902622"/>
            <a:ext cx="3542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detailed process maps please refer to this document APPENDIX II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8278" r="21667" b="7718"/>
          <a:stretch/>
        </p:blipFill>
        <p:spPr>
          <a:xfrm>
            <a:off x="3061804" y="1489989"/>
            <a:ext cx="2491914" cy="2421499"/>
          </a:xfrm>
          <a:prstGeom prst="rect">
            <a:avLst/>
          </a:prstGeom>
        </p:spPr>
      </p:pic>
      <p:grpSp>
        <p:nvGrpSpPr>
          <p:cNvPr id="30" name="Google Shape;504;p54"/>
          <p:cNvGrpSpPr/>
          <p:nvPr/>
        </p:nvGrpSpPr>
        <p:grpSpPr>
          <a:xfrm>
            <a:off x="868361" y="989615"/>
            <a:ext cx="2210808" cy="1487904"/>
            <a:chOff x="2413982" y="763183"/>
            <a:chExt cx="2880499" cy="2023636"/>
          </a:xfrm>
        </p:grpSpPr>
        <p:sp>
          <p:nvSpPr>
            <p:cNvPr id="31" name="Google Shape;505;p54"/>
            <p:cNvSpPr/>
            <p:nvPr/>
          </p:nvSpPr>
          <p:spPr>
            <a:xfrm>
              <a:off x="2413982" y="1863420"/>
              <a:ext cx="2821102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r"/>
              <a:r>
                <a:rPr lang="en-US" dirty="0"/>
                <a:t>Take </a:t>
              </a:r>
              <a:r>
                <a:rPr lang="en-US" dirty="0" smtClean="0"/>
                <a:t>action based on previous step conclusion and implement improvement in all program </a:t>
              </a:r>
              <a:endParaRPr lang="en-U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06;p54"/>
            <p:cNvSpPr/>
            <p:nvPr/>
          </p:nvSpPr>
          <p:spPr>
            <a:xfrm>
              <a:off x="2517255" y="763183"/>
              <a:ext cx="2777226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r"/>
              <a:r>
                <a:rPr lang="en-US" sz="4050" b="1" dirty="0" smtClean="0">
                  <a:solidFill>
                    <a:srgbClr val="FF2600"/>
                  </a:solidFill>
                </a:rPr>
                <a:t>04</a:t>
              </a:r>
              <a:endParaRPr sz="1050" dirty="0"/>
            </a:p>
          </p:txBody>
        </p:sp>
      </p:grpSp>
      <p:grpSp>
        <p:nvGrpSpPr>
          <p:cNvPr id="36" name="Google Shape;507;p54"/>
          <p:cNvGrpSpPr/>
          <p:nvPr/>
        </p:nvGrpSpPr>
        <p:grpSpPr>
          <a:xfrm>
            <a:off x="5562562" y="3022340"/>
            <a:ext cx="2554841" cy="1513622"/>
            <a:chOff x="2621781" y="763183"/>
            <a:chExt cx="3406456" cy="2018160"/>
          </a:xfrm>
        </p:grpSpPr>
        <p:sp>
          <p:nvSpPr>
            <p:cNvPr id="37" name="Google Shape;508;p54"/>
            <p:cNvSpPr/>
            <p:nvPr/>
          </p:nvSpPr>
          <p:spPr>
            <a:xfrm>
              <a:off x="2621781" y="1857944"/>
              <a:ext cx="3406456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dirty="0">
                  <a:solidFill>
                    <a:srgbClr val="3F3F3F"/>
                  </a:solidFill>
                  <a:ea typeface="Calibri"/>
                </a:rPr>
                <a:t>Test in small-scale </a:t>
              </a:r>
              <a:r>
                <a:rPr lang="en-US" dirty="0" smtClean="0">
                  <a:solidFill>
                    <a:srgbClr val="3F3F3F"/>
                  </a:solidFill>
                  <a:ea typeface="Calibri"/>
                </a:rPr>
                <a:t>study</a:t>
              </a:r>
              <a:endParaRPr lang="en-US" dirty="0">
                <a:solidFill>
                  <a:srgbClr val="3F3F3F"/>
                </a:solidFill>
                <a:ea typeface="Calibri"/>
              </a:endParaRPr>
            </a:p>
          </p:txBody>
        </p:sp>
        <p:sp>
          <p:nvSpPr>
            <p:cNvPr id="38" name="Google Shape;509;p54"/>
            <p:cNvSpPr/>
            <p:nvPr/>
          </p:nvSpPr>
          <p:spPr>
            <a:xfrm>
              <a:off x="2628550" y="763183"/>
              <a:ext cx="3399687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4050" b="1" dirty="0" smtClean="0">
                  <a:solidFill>
                    <a:srgbClr val="34A97B"/>
                  </a:solidFill>
                </a:rPr>
                <a:t>02</a:t>
              </a:r>
              <a:endParaRPr sz="1050" dirty="0">
                <a:solidFill>
                  <a:srgbClr val="34A97B"/>
                </a:solidFill>
              </a:endParaRPr>
            </a:p>
          </p:txBody>
        </p:sp>
      </p:grpSp>
      <p:grpSp>
        <p:nvGrpSpPr>
          <p:cNvPr id="39" name="Google Shape;516;p54"/>
          <p:cNvGrpSpPr/>
          <p:nvPr/>
        </p:nvGrpSpPr>
        <p:grpSpPr>
          <a:xfrm>
            <a:off x="944352" y="3022340"/>
            <a:ext cx="2084416" cy="1483133"/>
            <a:chOff x="5394090" y="345603"/>
            <a:chExt cx="2779220" cy="1977509"/>
          </a:xfrm>
        </p:grpSpPr>
        <p:sp>
          <p:nvSpPr>
            <p:cNvPr id="40" name="Google Shape;517;p54"/>
            <p:cNvSpPr/>
            <p:nvPr/>
          </p:nvSpPr>
          <p:spPr>
            <a:xfrm>
              <a:off x="5394090" y="1399713"/>
              <a:ext cx="2779220" cy="9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r"/>
              <a:r>
                <a:rPr lang="en-US" dirty="0"/>
                <a:t>Review results, and identify conclusion. Restart cycle if </a:t>
              </a:r>
              <a:r>
                <a:rPr lang="en-US" dirty="0" smtClean="0"/>
                <a:t>needed</a:t>
              </a:r>
              <a:endParaRPr lang="en-US" dirty="0">
                <a:solidFill>
                  <a:srgbClr val="3F3F3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18;p54"/>
            <p:cNvSpPr/>
            <p:nvPr/>
          </p:nvSpPr>
          <p:spPr>
            <a:xfrm>
              <a:off x="6045728" y="345603"/>
              <a:ext cx="2127582" cy="923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r"/>
              <a:r>
                <a:rPr lang="en-US" sz="4050" b="1" dirty="0" smtClean="0">
                  <a:solidFill>
                    <a:srgbClr val="067DB7"/>
                  </a:solidFill>
                </a:rPr>
                <a:t>03</a:t>
              </a:r>
              <a:endParaRPr sz="1050" dirty="0">
                <a:solidFill>
                  <a:srgbClr val="067DB7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5536351" y="942984"/>
            <a:ext cx="2210810" cy="1483133"/>
            <a:chOff x="5536351" y="942984"/>
            <a:chExt cx="2210810" cy="1483133"/>
          </a:xfrm>
        </p:grpSpPr>
        <p:grpSp>
          <p:nvGrpSpPr>
            <p:cNvPr id="33" name="Google Shape;513;p54"/>
            <p:cNvGrpSpPr/>
            <p:nvPr/>
          </p:nvGrpSpPr>
          <p:grpSpPr>
            <a:xfrm>
              <a:off x="5536351" y="942984"/>
              <a:ext cx="2210810" cy="1483133"/>
              <a:chOff x="3097965" y="345603"/>
              <a:chExt cx="2947747" cy="1977508"/>
            </a:xfrm>
            <a:noFill/>
          </p:grpSpPr>
          <p:sp>
            <p:nvSpPr>
              <p:cNvPr id="34" name="Google Shape;514;p54"/>
              <p:cNvSpPr/>
              <p:nvPr/>
            </p:nvSpPr>
            <p:spPr>
              <a:xfrm>
                <a:off x="3097977" y="1399712"/>
                <a:ext cx="2570003" cy="9233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endParaRPr lang="en-US" sz="1350" dirty="0">
                  <a:solidFill>
                    <a:srgbClr val="3F3F3F"/>
                  </a:solidFill>
                  <a:ea typeface="Calibri"/>
                </a:endParaRPr>
              </a:p>
            </p:txBody>
          </p:sp>
          <p:sp>
            <p:nvSpPr>
              <p:cNvPr id="35" name="Google Shape;515;p54"/>
              <p:cNvSpPr/>
              <p:nvPr/>
            </p:nvSpPr>
            <p:spPr>
              <a:xfrm>
                <a:off x="3097965" y="345603"/>
                <a:ext cx="2947747" cy="923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4050" b="1" dirty="0" smtClean="0">
                    <a:solidFill>
                      <a:srgbClr val="FFC801"/>
                    </a:solidFill>
                  </a:rPr>
                  <a:t>01</a:t>
                </a:r>
                <a:endParaRPr sz="1050" dirty="0"/>
              </a:p>
            </p:txBody>
          </p:sp>
        </p:grpSp>
        <p:sp>
          <p:nvSpPr>
            <p:cNvPr id="12" name="CuadroTexto 11"/>
            <p:cNvSpPr txBox="1"/>
            <p:nvPr/>
          </p:nvSpPr>
          <p:spPr>
            <a:xfrm>
              <a:off x="5562562" y="1798879"/>
              <a:ext cx="2184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F3F3F"/>
                  </a:solidFill>
                  <a:ea typeface="Calibri"/>
                </a:rPr>
                <a:t>Determine </a:t>
              </a:r>
              <a:r>
                <a:rPr lang="en-US" dirty="0" smtClean="0">
                  <a:solidFill>
                    <a:srgbClr val="3F3F3F"/>
                  </a:solidFill>
                  <a:ea typeface="Calibri"/>
                </a:rPr>
                <a:t>an opportunity </a:t>
              </a:r>
              <a:r>
                <a:rPr lang="en-US" dirty="0">
                  <a:solidFill>
                    <a:srgbClr val="3F3F3F"/>
                  </a:solidFill>
                  <a:ea typeface="Calibri"/>
                </a:rPr>
                <a:t>and plan the </a:t>
              </a:r>
              <a:r>
                <a:rPr lang="en-US" dirty="0" smtClean="0">
                  <a:solidFill>
                    <a:srgbClr val="3F3F3F"/>
                  </a:solidFill>
                  <a:ea typeface="Calibri"/>
                </a:rPr>
                <a:t>change</a:t>
              </a:r>
              <a:endParaRPr lang="en-US" dirty="0">
                <a:solidFill>
                  <a:srgbClr val="3F3F3F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smtClean="0"/>
              <a:t>Operations Model: </a:t>
            </a:r>
            <a:r>
              <a:rPr lang="en-US" dirty="0" smtClean="0"/>
              <a:t>Continuous Improvement (CI) -</a:t>
            </a:r>
            <a:r>
              <a:rPr lang="en-US" b="1" dirty="0" smtClean="0"/>
              <a:t> </a:t>
            </a:r>
            <a:r>
              <a:rPr lang="en-US" dirty="0" smtClean="0"/>
              <a:t>PDCA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8278" r="21667" b="7718"/>
          <a:stretch/>
        </p:blipFill>
        <p:spPr>
          <a:xfrm>
            <a:off x="6830638" y="207824"/>
            <a:ext cx="1086638" cy="1055932"/>
          </a:xfrm>
          <a:prstGeom prst="rect">
            <a:avLst/>
          </a:prstGeom>
        </p:spPr>
      </p:pic>
      <p:grpSp>
        <p:nvGrpSpPr>
          <p:cNvPr id="33" name="Google Shape;513;p54"/>
          <p:cNvGrpSpPr/>
          <p:nvPr/>
        </p:nvGrpSpPr>
        <p:grpSpPr>
          <a:xfrm>
            <a:off x="7917276" y="207824"/>
            <a:ext cx="814894" cy="645442"/>
            <a:chOff x="3097977" y="-798348"/>
            <a:chExt cx="3073164" cy="3121459"/>
          </a:xfrm>
          <a:noFill/>
        </p:grpSpPr>
        <p:sp>
          <p:nvSpPr>
            <p:cNvPr id="34" name="Google Shape;514;p54"/>
            <p:cNvSpPr/>
            <p:nvPr/>
          </p:nvSpPr>
          <p:spPr>
            <a:xfrm>
              <a:off x="3097977" y="1399712"/>
              <a:ext cx="2570003" cy="92339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lang="en-US" sz="1350" dirty="0">
                <a:solidFill>
                  <a:srgbClr val="3F3F3F"/>
                </a:solidFill>
                <a:ea typeface="Calibri"/>
              </a:endParaRPr>
            </a:p>
          </p:txBody>
        </p:sp>
        <p:sp>
          <p:nvSpPr>
            <p:cNvPr id="35" name="Google Shape;515;p54"/>
            <p:cNvSpPr/>
            <p:nvPr/>
          </p:nvSpPr>
          <p:spPr>
            <a:xfrm>
              <a:off x="3097980" y="-798348"/>
              <a:ext cx="3073161" cy="73325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3200" b="1" dirty="0" smtClean="0">
                  <a:solidFill>
                    <a:srgbClr val="FFC801"/>
                  </a:solidFill>
                </a:rPr>
                <a:t>01</a:t>
              </a:r>
              <a:endParaRPr sz="3200" dirty="0"/>
            </a:p>
          </p:txBody>
        </p:sp>
      </p:grpSp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err="1" smtClean="0"/>
              <a:t>CoE</a:t>
            </a:r>
            <a:r>
              <a:rPr lang="en-US" b="1" dirty="0" smtClean="0"/>
              <a:t> Governance Continuous Improvement (CI) :</a:t>
            </a:r>
            <a:r>
              <a:rPr lang="en-US" dirty="0" smtClean="0"/>
              <a:t> PLAN</a:t>
            </a:r>
            <a:endParaRPr lang="en-US" dirty="0"/>
          </a:p>
        </p:txBody>
      </p:sp>
      <p:grpSp>
        <p:nvGrpSpPr>
          <p:cNvPr id="6" name="Grupo 5"/>
          <p:cNvGrpSpPr/>
          <p:nvPr/>
        </p:nvGrpSpPr>
        <p:grpSpPr>
          <a:xfrm>
            <a:off x="457672" y="1583128"/>
            <a:ext cx="3178987" cy="2040728"/>
            <a:chOff x="1770063" y="7144"/>
            <a:chExt cx="5603875" cy="5129213"/>
          </a:xfrm>
        </p:grpSpPr>
        <p:sp>
          <p:nvSpPr>
            <p:cNvPr id="36" name="Google Shape;140;p22"/>
            <p:cNvSpPr/>
            <p:nvPr/>
          </p:nvSpPr>
          <p:spPr>
            <a:xfrm>
              <a:off x="1779588" y="310357"/>
              <a:ext cx="5580063" cy="46751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752" y="120000"/>
                  </a:moveTo>
                  <a:cubicBezTo>
                    <a:pt x="78752" y="120000"/>
                    <a:pt x="73889" y="61929"/>
                    <a:pt x="120000" y="1736"/>
                  </a:cubicBezTo>
                  <a:cubicBezTo>
                    <a:pt x="72112" y="1736"/>
                    <a:pt x="72112" y="1736"/>
                    <a:pt x="72112" y="1736"/>
                  </a:cubicBezTo>
                  <a:cubicBezTo>
                    <a:pt x="30210" y="0"/>
                    <a:pt x="30210" y="0"/>
                    <a:pt x="30210" y="0"/>
                  </a:cubicBezTo>
                  <a:cubicBezTo>
                    <a:pt x="0" y="1736"/>
                    <a:pt x="0" y="1736"/>
                    <a:pt x="0" y="1736"/>
                  </a:cubicBezTo>
                  <a:cubicBezTo>
                    <a:pt x="0" y="1736"/>
                    <a:pt x="41434" y="47266"/>
                    <a:pt x="41434" y="119807"/>
                  </a:cubicBezTo>
                  <a:lnTo>
                    <a:pt x="78752" y="12000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1;p22"/>
            <p:cNvSpPr/>
            <p:nvPr/>
          </p:nvSpPr>
          <p:spPr>
            <a:xfrm>
              <a:off x="3706813" y="4823619"/>
              <a:ext cx="1735138" cy="312738"/>
            </a:xfrm>
            <a:prstGeom prst="ellipse">
              <a:avLst/>
            </a:prstGeom>
            <a:solidFill>
              <a:srgbClr val="042A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2;p22"/>
            <p:cNvSpPr/>
            <p:nvPr/>
          </p:nvSpPr>
          <p:spPr>
            <a:xfrm>
              <a:off x="5054601" y="378619"/>
              <a:ext cx="1844675" cy="47307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22" y="3050"/>
                  </a:moveTo>
                  <a:cubicBezTo>
                    <a:pt x="117169" y="1810"/>
                    <a:pt x="118867" y="857"/>
                    <a:pt x="120000" y="0"/>
                  </a:cubicBezTo>
                  <a:cubicBezTo>
                    <a:pt x="89716" y="0"/>
                    <a:pt x="89716" y="0"/>
                    <a:pt x="89716" y="0"/>
                  </a:cubicBezTo>
                  <a:cubicBezTo>
                    <a:pt x="66226" y="2859"/>
                    <a:pt x="66226" y="2859"/>
                    <a:pt x="66226" y="2859"/>
                  </a:cubicBezTo>
                  <a:cubicBezTo>
                    <a:pt x="65943" y="5146"/>
                    <a:pt x="65943" y="5146"/>
                    <a:pt x="65943" y="5146"/>
                  </a:cubicBezTo>
                  <a:cubicBezTo>
                    <a:pt x="65943" y="5146"/>
                    <a:pt x="7924" y="48800"/>
                    <a:pt x="0" y="120000"/>
                  </a:cubicBezTo>
                  <a:cubicBezTo>
                    <a:pt x="5094" y="119809"/>
                    <a:pt x="9622" y="119523"/>
                    <a:pt x="13301" y="119142"/>
                  </a:cubicBezTo>
                  <a:cubicBezTo>
                    <a:pt x="13018" y="110182"/>
                    <a:pt x="15849" y="58713"/>
                    <a:pt x="114622" y="3050"/>
                  </a:cubicBezTo>
                  <a:close/>
                </a:path>
              </a:pathLst>
            </a:custGeom>
            <a:solidFill>
              <a:srgbClr val="538C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45;p22"/>
            <p:cNvSpPr/>
            <p:nvPr/>
          </p:nvSpPr>
          <p:spPr>
            <a:xfrm>
              <a:off x="1770063" y="7144"/>
              <a:ext cx="5603875" cy="68421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6;p22"/>
            <p:cNvSpPr/>
            <p:nvPr/>
          </p:nvSpPr>
          <p:spPr>
            <a:xfrm>
              <a:off x="2670176" y="130969"/>
              <a:ext cx="3798888" cy="434975"/>
            </a:xfrm>
            <a:prstGeom prst="ellipse">
              <a:avLst/>
            </a:prstGeom>
            <a:solidFill>
              <a:srgbClr val="0115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150;p22"/>
            <p:cNvGrpSpPr/>
            <p:nvPr/>
          </p:nvGrpSpPr>
          <p:grpSpPr>
            <a:xfrm>
              <a:off x="3816125" y="1543844"/>
              <a:ext cx="1511754" cy="1660724"/>
              <a:chOff x="1592263" y="2889251"/>
              <a:chExt cx="434976" cy="477838"/>
            </a:xfrm>
          </p:grpSpPr>
          <p:sp>
            <p:nvSpPr>
              <p:cNvPr id="42" name="Google Shape;151;p22"/>
              <p:cNvSpPr/>
              <p:nvPr/>
            </p:nvSpPr>
            <p:spPr>
              <a:xfrm>
                <a:off x="1663701" y="2962276"/>
                <a:ext cx="292100" cy="4048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0" y="10928"/>
                    </a:moveTo>
                    <a:lnTo>
                      <a:pt x="55889" y="11057"/>
                    </a:lnTo>
                    <a:lnTo>
                      <a:pt x="51927" y="11400"/>
                    </a:lnTo>
                    <a:lnTo>
                      <a:pt x="48082" y="12042"/>
                    </a:lnTo>
                    <a:lnTo>
                      <a:pt x="44356" y="12814"/>
                    </a:lnTo>
                    <a:lnTo>
                      <a:pt x="40808" y="13885"/>
                    </a:lnTo>
                    <a:lnTo>
                      <a:pt x="37378" y="15171"/>
                    </a:lnTo>
                    <a:lnTo>
                      <a:pt x="34184" y="16585"/>
                    </a:lnTo>
                    <a:lnTo>
                      <a:pt x="31168" y="18171"/>
                    </a:lnTo>
                    <a:lnTo>
                      <a:pt x="28329" y="19971"/>
                    </a:lnTo>
                    <a:lnTo>
                      <a:pt x="25726" y="21900"/>
                    </a:lnTo>
                    <a:lnTo>
                      <a:pt x="23420" y="23957"/>
                    </a:lnTo>
                    <a:lnTo>
                      <a:pt x="21350" y="26185"/>
                    </a:lnTo>
                    <a:lnTo>
                      <a:pt x="19517" y="28542"/>
                    </a:lnTo>
                    <a:lnTo>
                      <a:pt x="17979" y="30985"/>
                    </a:lnTo>
                    <a:lnTo>
                      <a:pt x="16796" y="33557"/>
                    </a:lnTo>
                    <a:lnTo>
                      <a:pt x="15968" y="36171"/>
                    </a:lnTo>
                    <a:lnTo>
                      <a:pt x="15377" y="38914"/>
                    </a:lnTo>
                    <a:lnTo>
                      <a:pt x="15199" y="41700"/>
                    </a:lnTo>
                    <a:lnTo>
                      <a:pt x="15317" y="44314"/>
                    </a:lnTo>
                    <a:lnTo>
                      <a:pt x="15613" y="46714"/>
                    </a:lnTo>
                    <a:lnTo>
                      <a:pt x="16145" y="48985"/>
                    </a:lnTo>
                    <a:lnTo>
                      <a:pt x="16796" y="51128"/>
                    </a:lnTo>
                    <a:lnTo>
                      <a:pt x="17624" y="53142"/>
                    </a:lnTo>
                    <a:lnTo>
                      <a:pt x="18570" y="54985"/>
                    </a:lnTo>
                    <a:lnTo>
                      <a:pt x="19576" y="56785"/>
                    </a:lnTo>
                    <a:lnTo>
                      <a:pt x="20758" y="58457"/>
                    </a:lnTo>
                    <a:lnTo>
                      <a:pt x="21941" y="60085"/>
                    </a:lnTo>
                    <a:lnTo>
                      <a:pt x="23242" y="61585"/>
                    </a:lnTo>
                    <a:lnTo>
                      <a:pt x="24484" y="63085"/>
                    </a:lnTo>
                    <a:lnTo>
                      <a:pt x="25845" y="64499"/>
                    </a:lnTo>
                    <a:lnTo>
                      <a:pt x="27087" y="65871"/>
                    </a:lnTo>
                    <a:lnTo>
                      <a:pt x="28565" y="67414"/>
                    </a:lnTo>
                    <a:lnTo>
                      <a:pt x="29985" y="69000"/>
                    </a:lnTo>
                    <a:lnTo>
                      <a:pt x="31345" y="70542"/>
                    </a:lnTo>
                    <a:lnTo>
                      <a:pt x="32587" y="72128"/>
                    </a:lnTo>
                    <a:lnTo>
                      <a:pt x="33652" y="73757"/>
                    </a:lnTo>
                    <a:lnTo>
                      <a:pt x="34539" y="75428"/>
                    </a:lnTo>
                    <a:lnTo>
                      <a:pt x="35189" y="77142"/>
                    </a:lnTo>
                    <a:lnTo>
                      <a:pt x="35662" y="78985"/>
                    </a:lnTo>
                    <a:lnTo>
                      <a:pt x="35781" y="80914"/>
                    </a:lnTo>
                    <a:lnTo>
                      <a:pt x="35958" y="81942"/>
                    </a:lnTo>
                    <a:lnTo>
                      <a:pt x="36490" y="82971"/>
                    </a:lnTo>
                    <a:lnTo>
                      <a:pt x="37259" y="83914"/>
                    </a:lnTo>
                    <a:lnTo>
                      <a:pt x="38265" y="84771"/>
                    </a:lnTo>
                    <a:lnTo>
                      <a:pt x="39329" y="85542"/>
                    </a:lnTo>
                    <a:lnTo>
                      <a:pt x="40394" y="86185"/>
                    </a:lnTo>
                    <a:lnTo>
                      <a:pt x="41458" y="86785"/>
                    </a:lnTo>
                    <a:lnTo>
                      <a:pt x="78541" y="86785"/>
                    </a:lnTo>
                    <a:lnTo>
                      <a:pt x="79605" y="86185"/>
                    </a:lnTo>
                    <a:lnTo>
                      <a:pt x="80670" y="85542"/>
                    </a:lnTo>
                    <a:lnTo>
                      <a:pt x="81793" y="84771"/>
                    </a:lnTo>
                    <a:lnTo>
                      <a:pt x="82740" y="83914"/>
                    </a:lnTo>
                    <a:lnTo>
                      <a:pt x="83509" y="82971"/>
                    </a:lnTo>
                    <a:lnTo>
                      <a:pt x="84041" y="81942"/>
                    </a:lnTo>
                    <a:lnTo>
                      <a:pt x="84218" y="80914"/>
                    </a:lnTo>
                    <a:lnTo>
                      <a:pt x="84337" y="78985"/>
                    </a:lnTo>
                    <a:lnTo>
                      <a:pt x="84810" y="77142"/>
                    </a:lnTo>
                    <a:lnTo>
                      <a:pt x="85460" y="75428"/>
                    </a:lnTo>
                    <a:lnTo>
                      <a:pt x="86347" y="73757"/>
                    </a:lnTo>
                    <a:lnTo>
                      <a:pt x="87412" y="72171"/>
                    </a:lnTo>
                    <a:lnTo>
                      <a:pt x="88595" y="70542"/>
                    </a:lnTo>
                    <a:lnTo>
                      <a:pt x="89896" y="69000"/>
                    </a:lnTo>
                    <a:lnTo>
                      <a:pt x="91375" y="67457"/>
                    </a:lnTo>
                    <a:lnTo>
                      <a:pt x="92853" y="65914"/>
                    </a:lnTo>
                    <a:lnTo>
                      <a:pt x="94154" y="64542"/>
                    </a:lnTo>
                    <a:lnTo>
                      <a:pt x="95455" y="63128"/>
                    </a:lnTo>
                    <a:lnTo>
                      <a:pt x="96757" y="61628"/>
                    </a:lnTo>
                    <a:lnTo>
                      <a:pt x="98058" y="60085"/>
                    </a:lnTo>
                    <a:lnTo>
                      <a:pt x="99241" y="58457"/>
                    </a:lnTo>
                    <a:lnTo>
                      <a:pt x="100423" y="56785"/>
                    </a:lnTo>
                    <a:lnTo>
                      <a:pt x="101429" y="54985"/>
                    </a:lnTo>
                    <a:lnTo>
                      <a:pt x="102375" y="53142"/>
                    </a:lnTo>
                    <a:lnTo>
                      <a:pt x="103203" y="51128"/>
                    </a:lnTo>
                    <a:lnTo>
                      <a:pt x="103854" y="48985"/>
                    </a:lnTo>
                    <a:lnTo>
                      <a:pt x="104386" y="46714"/>
                    </a:lnTo>
                    <a:lnTo>
                      <a:pt x="104682" y="44314"/>
                    </a:lnTo>
                    <a:lnTo>
                      <a:pt x="104800" y="41700"/>
                    </a:lnTo>
                    <a:lnTo>
                      <a:pt x="104622" y="38914"/>
                    </a:lnTo>
                    <a:lnTo>
                      <a:pt x="104090" y="36171"/>
                    </a:lnTo>
                    <a:lnTo>
                      <a:pt x="103203" y="33514"/>
                    </a:lnTo>
                    <a:lnTo>
                      <a:pt x="102020" y="30985"/>
                    </a:lnTo>
                    <a:lnTo>
                      <a:pt x="100542" y="28542"/>
                    </a:lnTo>
                    <a:lnTo>
                      <a:pt x="98649" y="26142"/>
                    </a:lnTo>
                    <a:lnTo>
                      <a:pt x="96638" y="23957"/>
                    </a:lnTo>
                    <a:lnTo>
                      <a:pt x="94273" y="21900"/>
                    </a:lnTo>
                    <a:lnTo>
                      <a:pt x="91670" y="19971"/>
                    </a:lnTo>
                    <a:lnTo>
                      <a:pt x="88891" y="18171"/>
                    </a:lnTo>
                    <a:lnTo>
                      <a:pt x="85815" y="16542"/>
                    </a:lnTo>
                    <a:lnTo>
                      <a:pt x="82621" y="15085"/>
                    </a:lnTo>
                    <a:lnTo>
                      <a:pt x="79191" y="13885"/>
                    </a:lnTo>
                    <a:lnTo>
                      <a:pt x="75584" y="12814"/>
                    </a:lnTo>
                    <a:lnTo>
                      <a:pt x="71917" y="12042"/>
                    </a:lnTo>
                    <a:lnTo>
                      <a:pt x="68072" y="11400"/>
                    </a:lnTo>
                    <a:lnTo>
                      <a:pt x="64110" y="11057"/>
                    </a:lnTo>
                    <a:lnTo>
                      <a:pt x="59970" y="10928"/>
                    </a:lnTo>
                    <a:close/>
                    <a:moveTo>
                      <a:pt x="59970" y="0"/>
                    </a:moveTo>
                    <a:lnTo>
                      <a:pt x="64879" y="128"/>
                    </a:lnTo>
                    <a:lnTo>
                      <a:pt x="69728" y="557"/>
                    </a:lnTo>
                    <a:lnTo>
                      <a:pt x="74401" y="1242"/>
                    </a:lnTo>
                    <a:lnTo>
                      <a:pt x="78955" y="2142"/>
                    </a:lnTo>
                    <a:lnTo>
                      <a:pt x="83272" y="3299"/>
                    </a:lnTo>
                    <a:lnTo>
                      <a:pt x="87530" y="4671"/>
                    </a:lnTo>
                    <a:lnTo>
                      <a:pt x="91552" y="6300"/>
                    </a:lnTo>
                    <a:lnTo>
                      <a:pt x="95396" y="8057"/>
                    </a:lnTo>
                    <a:lnTo>
                      <a:pt x="98945" y="10071"/>
                    </a:lnTo>
                    <a:lnTo>
                      <a:pt x="102375" y="12257"/>
                    </a:lnTo>
                    <a:lnTo>
                      <a:pt x="105450" y="14571"/>
                    </a:lnTo>
                    <a:lnTo>
                      <a:pt x="108408" y="17100"/>
                    </a:lnTo>
                    <a:lnTo>
                      <a:pt x="111010" y="19757"/>
                    </a:lnTo>
                    <a:lnTo>
                      <a:pt x="113257" y="22542"/>
                    </a:lnTo>
                    <a:lnTo>
                      <a:pt x="115268" y="25500"/>
                    </a:lnTo>
                    <a:lnTo>
                      <a:pt x="116865" y="28585"/>
                    </a:lnTo>
                    <a:lnTo>
                      <a:pt x="118225" y="31671"/>
                    </a:lnTo>
                    <a:lnTo>
                      <a:pt x="119172" y="34928"/>
                    </a:lnTo>
                    <a:lnTo>
                      <a:pt x="119763" y="38271"/>
                    </a:lnTo>
                    <a:lnTo>
                      <a:pt x="120000" y="41700"/>
                    </a:lnTo>
                    <a:lnTo>
                      <a:pt x="119822" y="44614"/>
                    </a:lnTo>
                    <a:lnTo>
                      <a:pt x="119526" y="47357"/>
                    </a:lnTo>
                    <a:lnTo>
                      <a:pt x="119053" y="49971"/>
                    </a:lnTo>
                    <a:lnTo>
                      <a:pt x="118344" y="52457"/>
                    </a:lnTo>
                    <a:lnTo>
                      <a:pt x="117575" y="54771"/>
                    </a:lnTo>
                    <a:lnTo>
                      <a:pt x="116628" y="56957"/>
                    </a:lnTo>
                    <a:lnTo>
                      <a:pt x="115505" y="59057"/>
                    </a:lnTo>
                    <a:lnTo>
                      <a:pt x="114381" y="61028"/>
                    </a:lnTo>
                    <a:lnTo>
                      <a:pt x="113139" y="62828"/>
                    </a:lnTo>
                    <a:lnTo>
                      <a:pt x="111897" y="64585"/>
                    </a:lnTo>
                    <a:lnTo>
                      <a:pt x="110537" y="66257"/>
                    </a:lnTo>
                    <a:lnTo>
                      <a:pt x="109236" y="67842"/>
                    </a:lnTo>
                    <a:lnTo>
                      <a:pt x="107934" y="69300"/>
                    </a:lnTo>
                    <a:lnTo>
                      <a:pt x="106633" y="70671"/>
                    </a:lnTo>
                    <a:lnTo>
                      <a:pt x="105332" y="72042"/>
                    </a:lnTo>
                    <a:lnTo>
                      <a:pt x="103854" y="73671"/>
                    </a:lnTo>
                    <a:lnTo>
                      <a:pt x="102493" y="75128"/>
                    </a:lnTo>
                    <a:lnTo>
                      <a:pt x="101370" y="76500"/>
                    </a:lnTo>
                    <a:lnTo>
                      <a:pt x="100542" y="77700"/>
                    </a:lnTo>
                    <a:lnTo>
                      <a:pt x="99891" y="78814"/>
                    </a:lnTo>
                    <a:lnTo>
                      <a:pt x="99477" y="79885"/>
                    </a:lnTo>
                    <a:lnTo>
                      <a:pt x="99359" y="80914"/>
                    </a:lnTo>
                    <a:lnTo>
                      <a:pt x="99181" y="82885"/>
                    </a:lnTo>
                    <a:lnTo>
                      <a:pt x="98590" y="84857"/>
                    </a:lnTo>
                    <a:lnTo>
                      <a:pt x="97703" y="86785"/>
                    </a:lnTo>
                    <a:lnTo>
                      <a:pt x="96402" y="88628"/>
                    </a:lnTo>
                    <a:lnTo>
                      <a:pt x="94864" y="90428"/>
                    </a:lnTo>
                    <a:lnTo>
                      <a:pt x="92971" y="92142"/>
                    </a:lnTo>
                    <a:lnTo>
                      <a:pt x="90724" y="93728"/>
                    </a:lnTo>
                    <a:lnTo>
                      <a:pt x="88181" y="95185"/>
                    </a:lnTo>
                    <a:lnTo>
                      <a:pt x="88122" y="96085"/>
                    </a:lnTo>
                    <a:lnTo>
                      <a:pt x="88063" y="97157"/>
                    </a:lnTo>
                    <a:lnTo>
                      <a:pt x="87944" y="98314"/>
                    </a:lnTo>
                    <a:lnTo>
                      <a:pt x="87885" y="99514"/>
                    </a:lnTo>
                    <a:lnTo>
                      <a:pt x="87767" y="100714"/>
                    </a:lnTo>
                    <a:lnTo>
                      <a:pt x="87708" y="101914"/>
                    </a:lnTo>
                    <a:lnTo>
                      <a:pt x="87589" y="103071"/>
                    </a:lnTo>
                    <a:lnTo>
                      <a:pt x="87530" y="104099"/>
                    </a:lnTo>
                    <a:lnTo>
                      <a:pt x="87471" y="104957"/>
                    </a:lnTo>
                    <a:lnTo>
                      <a:pt x="87412" y="105685"/>
                    </a:lnTo>
                    <a:lnTo>
                      <a:pt x="87412" y="106114"/>
                    </a:lnTo>
                    <a:lnTo>
                      <a:pt x="87294" y="106242"/>
                    </a:lnTo>
                    <a:lnTo>
                      <a:pt x="87294" y="106799"/>
                    </a:lnTo>
                    <a:lnTo>
                      <a:pt x="87175" y="107399"/>
                    </a:lnTo>
                    <a:lnTo>
                      <a:pt x="86939" y="108085"/>
                    </a:lnTo>
                    <a:lnTo>
                      <a:pt x="86643" y="108814"/>
                    </a:lnTo>
                    <a:lnTo>
                      <a:pt x="86170" y="109585"/>
                    </a:lnTo>
                    <a:lnTo>
                      <a:pt x="85519" y="110357"/>
                    </a:lnTo>
                    <a:lnTo>
                      <a:pt x="84691" y="111171"/>
                    </a:lnTo>
                    <a:lnTo>
                      <a:pt x="83745" y="111985"/>
                    </a:lnTo>
                    <a:lnTo>
                      <a:pt x="82503" y="112757"/>
                    </a:lnTo>
                    <a:lnTo>
                      <a:pt x="81025" y="113571"/>
                    </a:lnTo>
                    <a:lnTo>
                      <a:pt x="79250" y="114257"/>
                    </a:lnTo>
                    <a:lnTo>
                      <a:pt x="77299" y="114985"/>
                    </a:lnTo>
                    <a:lnTo>
                      <a:pt x="74933" y="115628"/>
                    </a:lnTo>
                    <a:lnTo>
                      <a:pt x="73573" y="116871"/>
                    </a:lnTo>
                    <a:lnTo>
                      <a:pt x="71917" y="118028"/>
                    </a:lnTo>
                    <a:lnTo>
                      <a:pt x="70024" y="119099"/>
                    </a:lnTo>
                    <a:lnTo>
                      <a:pt x="68723" y="119571"/>
                    </a:lnTo>
                    <a:lnTo>
                      <a:pt x="67304" y="119914"/>
                    </a:lnTo>
                    <a:lnTo>
                      <a:pt x="65825" y="119999"/>
                    </a:lnTo>
                    <a:lnTo>
                      <a:pt x="54174" y="119999"/>
                    </a:lnTo>
                    <a:lnTo>
                      <a:pt x="52695" y="119914"/>
                    </a:lnTo>
                    <a:lnTo>
                      <a:pt x="51276" y="119571"/>
                    </a:lnTo>
                    <a:lnTo>
                      <a:pt x="49975" y="119099"/>
                    </a:lnTo>
                    <a:lnTo>
                      <a:pt x="48082" y="118028"/>
                    </a:lnTo>
                    <a:lnTo>
                      <a:pt x="46426" y="116871"/>
                    </a:lnTo>
                    <a:lnTo>
                      <a:pt x="45066" y="115628"/>
                    </a:lnTo>
                    <a:lnTo>
                      <a:pt x="42582" y="114899"/>
                    </a:lnTo>
                    <a:lnTo>
                      <a:pt x="40453" y="114171"/>
                    </a:lnTo>
                    <a:lnTo>
                      <a:pt x="38620" y="113399"/>
                    </a:lnTo>
                    <a:lnTo>
                      <a:pt x="37141" y="112542"/>
                    </a:lnTo>
                    <a:lnTo>
                      <a:pt x="35899" y="111685"/>
                    </a:lnTo>
                    <a:lnTo>
                      <a:pt x="34894" y="110785"/>
                    </a:lnTo>
                    <a:lnTo>
                      <a:pt x="34184" y="109971"/>
                    </a:lnTo>
                    <a:lnTo>
                      <a:pt x="33533" y="109114"/>
                    </a:lnTo>
                    <a:lnTo>
                      <a:pt x="33178" y="108299"/>
                    </a:lnTo>
                    <a:lnTo>
                      <a:pt x="32883" y="107528"/>
                    </a:lnTo>
                    <a:lnTo>
                      <a:pt x="32764" y="106885"/>
                    </a:lnTo>
                    <a:lnTo>
                      <a:pt x="32646" y="106242"/>
                    </a:lnTo>
                    <a:lnTo>
                      <a:pt x="32646" y="106242"/>
                    </a:lnTo>
                    <a:lnTo>
                      <a:pt x="32646" y="106114"/>
                    </a:lnTo>
                    <a:lnTo>
                      <a:pt x="32587" y="105685"/>
                    </a:lnTo>
                    <a:lnTo>
                      <a:pt x="32528" y="104957"/>
                    </a:lnTo>
                    <a:lnTo>
                      <a:pt x="32469" y="104099"/>
                    </a:lnTo>
                    <a:lnTo>
                      <a:pt x="32410" y="103071"/>
                    </a:lnTo>
                    <a:lnTo>
                      <a:pt x="32291" y="101914"/>
                    </a:lnTo>
                    <a:lnTo>
                      <a:pt x="32232" y="100714"/>
                    </a:lnTo>
                    <a:lnTo>
                      <a:pt x="32114" y="99514"/>
                    </a:lnTo>
                    <a:lnTo>
                      <a:pt x="32055" y="98314"/>
                    </a:lnTo>
                    <a:lnTo>
                      <a:pt x="31936" y="97157"/>
                    </a:lnTo>
                    <a:lnTo>
                      <a:pt x="31877" y="96085"/>
                    </a:lnTo>
                    <a:lnTo>
                      <a:pt x="31818" y="95185"/>
                    </a:lnTo>
                    <a:lnTo>
                      <a:pt x="29275" y="93728"/>
                    </a:lnTo>
                    <a:lnTo>
                      <a:pt x="27028" y="92142"/>
                    </a:lnTo>
                    <a:lnTo>
                      <a:pt x="25135" y="90428"/>
                    </a:lnTo>
                    <a:lnTo>
                      <a:pt x="23538" y="88628"/>
                    </a:lnTo>
                    <a:lnTo>
                      <a:pt x="22237" y="86785"/>
                    </a:lnTo>
                    <a:lnTo>
                      <a:pt x="21409" y="84857"/>
                    </a:lnTo>
                    <a:lnTo>
                      <a:pt x="20818" y="82885"/>
                    </a:lnTo>
                    <a:lnTo>
                      <a:pt x="20640" y="80914"/>
                    </a:lnTo>
                    <a:lnTo>
                      <a:pt x="20522" y="79885"/>
                    </a:lnTo>
                    <a:lnTo>
                      <a:pt x="20108" y="78814"/>
                    </a:lnTo>
                    <a:lnTo>
                      <a:pt x="19457" y="77700"/>
                    </a:lnTo>
                    <a:lnTo>
                      <a:pt x="18629" y="76500"/>
                    </a:lnTo>
                    <a:lnTo>
                      <a:pt x="17506" y="75128"/>
                    </a:lnTo>
                    <a:lnTo>
                      <a:pt x="16205" y="73671"/>
                    </a:lnTo>
                    <a:lnTo>
                      <a:pt x="14667" y="72085"/>
                    </a:lnTo>
                    <a:lnTo>
                      <a:pt x="13425" y="70714"/>
                    </a:lnTo>
                    <a:lnTo>
                      <a:pt x="12124" y="69300"/>
                    </a:lnTo>
                    <a:lnTo>
                      <a:pt x="10763" y="67842"/>
                    </a:lnTo>
                    <a:lnTo>
                      <a:pt x="9462" y="66257"/>
                    </a:lnTo>
                    <a:lnTo>
                      <a:pt x="8161" y="64628"/>
                    </a:lnTo>
                    <a:lnTo>
                      <a:pt x="6860" y="62828"/>
                    </a:lnTo>
                    <a:lnTo>
                      <a:pt x="5618" y="61028"/>
                    </a:lnTo>
                    <a:lnTo>
                      <a:pt x="4494" y="59057"/>
                    </a:lnTo>
                    <a:lnTo>
                      <a:pt x="3371" y="56957"/>
                    </a:lnTo>
                    <a:lnTo>
                      <a:pt x="2424" y="54771"/>
                    </a:lnTo>
                    <a:lnTo>
                      <a:pt x="1655" y="52457"/>
                    </a:lnTo>
                    <a:lnTo>
                      <a:pt x="946" y="49971"/>
                    </a:lnTo>
                    <a:lnTo>
                      <a:pt x="473" y="47357"/>
                    </a:lnTo>
                    <a:lnTo>
                      <a:pt x="118" y="44614"/>
                    </a:lnTo>
                    <a:lnTo>
                      <a:pt x="0" y="41700"/>
                    </a:lnTo>
                    <a:lnTo>
                      <a:pt x="236" y="38271"/>
                    </a:lnTo>
                    <a:lnTo>
                      <a:pt x="827" y="34928"/>
                    </a:lnTo>
                    <a:lnTo>
                      <a:pt x="1774" y="31671"/>
                    </a:lnTo>
                    <a:lnTo>
                      <a:pt x="3134" y="28585"/>
                    </a:lnTo>
                    <a:lnTo>
                      <a:pt x="4731" y="25500"/>
                    </a:lnTo>
                    <a:lnTo>
                      <a:pt x="6742" y="22542"/>
                    </a:lnTo>
                    <a:lnTo>
                      <a:pt x="8989" y="19757"/>
                    </a:lnTo>
                    <a:lnTo>
                      <a:pt x="11591" y="17100"/>
                    </a:lnTo>
                    <a:lnTo>
                      <a:pt x="14549" y="14571"/>
                    </a:lnTo>
                    <a:lnTo>
                      <a:pt x="17624" y="12257"/>
                    </a:lnTo>
                    <a:lnTo>
                      <a:pt x="21054" y="10071"/>
                    </a:lnTo>
                    <a:lnTo>
                      <a:pt x="24603" y="8057"/>
                    </a:lnTo>
                    <a:lnTo>
                      <a:pt x="28447" y="6300"/>
                    </a:lnTo>
                    <a:lnTo>
                      <a:pt x="32469" y="4671"/>
                    </a:lnTo>
                    <a:lnTo>
                      <a:pt x="36727" y="3299"/>
                    </a:lnTo>
                    <a:lnTo>
                      <a:pt x="41103" y="2142"/>
                    </a:lnTo>
                    <a:lnTo>
                      <a:pt x="45598" y="1242"/>
                    </a:lnTo>
                    <a:lnTo>
                      <a:pt x="50271" y="557"/>
                    </a:lnTo>
                    <a:lnTo>
                      <a:pt x="55120" y="128"/>
                    </a:lnTo>
                    <a:lnTo>
                      <a:pt x="599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2;p22"/>
              <p:cNvSpPr/>
              <p:nvPr/>
            </p:nvSpPr>
            <p:spPr>
              <a:xfrm>
                <a:off x="1800226" y="2889251"/>
                <a:ext cx="19050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527" y="0"/>
                    </a:moveTo>
                    <a:lnTo>
                      <a:pt x="59527" y="0"/>
                    </a:lnTo>
                    <a:lnTo>
                      <a:pt x="75590" y="754"/>
                    </a:lnTo>
                    <a:lnTo>
                      <a:pt x="90708" y="3396"/>
                    </a:lnTo>
                    <a:lnTo>
                      <a:pt x="102992" y="7169"/>
                    </a:lnTo>
                    <a:lnTo>
                      <a:pt x="112440" y="12075"/>
                    </a:lnTo>
                    <a:lnTo>
                      <a:pt x="118110" y="17735"/>
                    </a:lnTo>
                    <a:lnTo>
                      <a:pt x="120000" y="24150"/>
                    </a:lnTo>
                    <a:lnTo>
                      <a:pt x="120000" y="95849"/>
                    </a:lnTo>
                    <a:lnTo>
                      <a:pt x="118110" y="102641"/>
                    </a:lnTo>
                    <a:lnTo>
                      <a:pt x="112440" y="107924"/>
                    </a:lnTo>
                    <a:lnTo>
                      <a:pt x="102992" y="113207"/>
                    </a:lnTo>
                    <a:lnTo>
                      <a:pt x="90708" y="116603"/>
                    </a:lnTo>
                    <a:lnTo>
                      <a:pt x="75590" y="118867"/>
                    </a:lnTo>
                    <a:lnTo>
                      <a:pt x="59527" y="120000"/>
                    </a:lnTo>
                    <a:lnTo>
                      <a:pt x="44409" y="118867"/>
                    </a:lnTo>
                    <a:lnTo>
                      <a:pt x="29291" y="116603"/>
                    </a:lnTo>
                    <a:lnTo>
                      <a:pt x="17007" y="113207"/>
                    </a:lnTo>
                    <a:lnTo>
                      <a:pt x="7559" y="107924"/>
                    </a:lnTo>
                    <a:lnTo>
                      <a:pt x="1889" y="102641"/>
                    </a:lnTo>
                    <a:lnTo>
                      <a:pt x="0" y="95849"/>
                    </a:lnTo>
                    <a:lnTo>
                      <a:pt x="0" y="24150"/>
                    </a:lnTo>
                    <a:lnTo>
                      <a:pt x="1889" y="17735"/>
                    </a:lnTo>
                    <a:lnTo>
                      <a:pt x="7559" y="12075"/>
                    </a:lnTo>
                    <a:lnTo>
                      <a:pt x="17007" y="7169"/>
                    </a:lnTo>
                    <a:lnTo>
                      <a:pt x="29291" y="3396"/>
                    </a:lnTo>
                    <a:lnTo>
                      <a:pt x="44409" y="754"/>
                    </a:lnTo>
                    <a:lnTo>
                      <a:pt x="595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;p22"/>
              <p:cNvSpPr/>
              <p:nvPr/>
            </p:nvSpPr>
            <p:spPr>
              <a:xfrm>
                <a:off x="1697038" y="2917826"/>
                <a:ext cx="31750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285" y="0"/>
                    </a:moveTo>
                    <a:lnTo>
                      <a:pt x="42857" y="819"/>
                    </a:lnTo>
                    <a:lnTo>
                      <a:pt x="50892" y="3276"/>
                    </a:lnTo>
                    <a:lnTo>
                      <a:pt x="58392" y="7372"/>
                    </a:lnTo>
                    <a:lnTo>
                      <a:pt x="63749" y="13105"/>
                    </a:lnTo>
                    <a:lnTo>
                      <a:pt x="115714" y="80682"/>
                    </a:lnTo>
                    <a:lnTo>
                      <a:pt x="118928" y="87235"/>
                    </a:lnTo>
                    <a:lnTo>
                      <a:pt x="119999" y="94197"/>
                    </a:lnTo>
                    <a:lnTo>
                      <a:pt x="118928" y="100341"/>
                    </a:lnTo>
                    <a:lnTo>
                      <a:pt x="115714" y="106894"/>
                    </a:lnTo>
                    <a:lnTo>
                      <a:pt x="110357" y="112218"/>
                    </a:lnTo>
                    <a:lnTo>
                      <a:pt x="103392" y="116723"/>
                    </a:lnTo>
                    <a:lnTo>
                      <a:pt x="94821" y="119180"/>
                    </a:lnTo>
                    <a:lnTo>
                      <a:pt x="85714" y="120000"/>
                    </a:lnTo>
                    <a:lnTo>
                      <a:pt x="76607" y="119180"/>
                    </a:lnTo>
                    <a:lnTo>
                      <a:pt x="69107" y="116723"/>
                    </a:lnTo>
                    <a:lnTo>
                      <a:pt x="61607" y="112218"/>
                    </a:lnTo>
                    <a:lnTo>
                      <a:pt x="56249" y="106894"/>
                    </a:lnTo>
                    <a:lnTo>
                      <a:pt x="4285" y="38907"/>
                    </a:lnTo>
                    <a:lnTo>
                      <a:pt x="1071" y="32764"/>
                    </a:lnTo>
                    <a:lnTo>
                      <a:pt x="0" y="25802"/>
                    </a:lnTo>
                    <a:lnTo>
                      <a:pt x="1071" y="19658"/>
                    </a:lnTo>
                    <a:lnTo>
                      <a:pt x="4285" y="13105"/>
                    </a:lnTo>
                    <a:lnTo>
                      <a:pt x="10178" y="7781"/>
                    </a:lnTo>
                    <a:lnTo>
                      <a:pt x="16607" y="3686"/>
                    </a:lnTo>
                    <a:lnTo>
                      <a:pt x="25714" y="819"/>
                    </a:lnTo>
                    <a:lnTo>
                      <a:pt x="342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4;p22"/>
              <p:cNvSpPr/>
              <p:nvPr/>
            </p:nvSpPr>
            <p:spPr>
              <a:xfrm>
                <a:off x="1620838" y="2992438"/>
                <a:ext cx="41275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122" y="0"/>
                    </a:moveTo>
                    <a:lnTo>
                      <a:pt x="32244" y="1081"/>
                    </a:lnTo>
                    <a:lnTo>
                      <a:pt x="39183" y="4324"/>
                    </a:lnTo>
                    <a:lnTo>
                      <a:pt x="107346" y="55675"/>
                    </a:lnTo>
                    <a:lnTo>
                      <a:pt x="112653" y="61621"/>
                    </a:lnTo>
                    <a:lnTo>
                      <a:pt x="116734" y="68648"/>
                    </a:lnTo>
                    <a:lnTo>
                      <a:pt x="119183" y="76756"/>
                    </a:lnTo>
                    <a:lnTo>
                      <a:pt x="120000" y="85405"/>
                    </a:lnTo>
                    <a:lnTo>
                      <a:pt x="119183" y="94594"/>
                    </a:lnTo>
                    <a:lnTo>
                      <a:pt x="116734" y="102702"/>
                    </a:lnTo>
                    <a:lnTo>
                      <a:pt x="112244" y="110270"/>
                    </a:lnTo>
                    <a:lnTo>
                      <a:pt x="106938" y="115675"/>
                    </a:lnTo>
                    <a:lnTo>
                      <a:pt x="100408" y="118918"/>
                    </a:lnTo>
                    <a:lnTo>
                      <a:pt x="93877" y="120000"/>
                    </a:lnTo>
                    <a:lnTo>
                      <a:pt x="86938" y="118918"/>
                    </a:lnTo>
                    <a:lnTo>
                      <a:pt x="80816" y="115135"/>
                    </a:lnTo>
                    <a:lnTo>
                      <a:pt x="12653" y="63783"/>
                    </a:lnTo>
                    <a:lnTo>
                      <a:pt x="7346" y="58378"/>
                    </a:lnTo>
                    <a:lnTo>
                      <a:pt x="3265" y="51351"/>
                    </a:lnTo>
                    <a:lnTo>
                      <a:pt x="816" y="43243"/>
                    </a:lnTo>
                    <a:lnTo>
                      <a:pt x="0" y="34054"/>
                    </a:lnTo>
                    <a:lnTo>
                      <a:pt x="816" y="25405"/>
                    </a:lnTo>
                    <a:lnTo>
                      <a:pt x="3265" y="16756"/>
                    </a:lnTo>
                    <a:lnTo>
                      <a:pt x="7755" y="9729"/>
                    </a:lnTo>
                    <a:lnTo>
                      <a:pt x="13061" y="4324"/>
                    </a:lnTo>
                    <a:lnTo>
                      <a:pt x="19183" y="1081"/>
                    </a:lnTo>
                    <a:lnTo>
                      <a:pt x="26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5;p22"/>
              <p:cNvSpPr/>
              <p:nvPr/>
            </p:nvSpPr>
            <p:spPr>
              <a:xfrm>
                <a:off x="1592263" y="3095626"/>
                <a:ext cx="46038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925" y="0"/>
                    </a:moveTo>
                    <a:lnTo>
                      <a:pt x="96074" y="0"/>
                    </a:lnTo>
                    <a:lnTo>
                      <a:pt x="102056" y="3750"/>
                    </a:lnTo>
                    <a:lnTo>
                      <a:pt x="108037" y="9375"/>
                    </a:lnTo>
                    <a:lnTo>
                      <a:pt x="112897" y="17812"/>
                    </a:lnTo>
                    <a:lnTo>
                      <a:pt x="116635" y="30937"/>
                    </a:lnTo>
                    <a:lnTo>
                      <a:pt x="118878" y="44062"/>
                    </a:lnTo>
                    <a:lnTo>
                      <a:pt x="120000" y="60937"/>
                    </a:lnTo>
                    <a:lnTo>
                      <a:pt x="118878" y="76875"/>
                    </a:lnTo>
                    <a:lnTo>
                      <a:pt x="116635" y="90000"/>
                    </a:lnTo>
                    <a:lnTo>
                      <a:pt x="112897" y="103125"/>
                    </a:lnTo>
                    <a:lnTo>
                      <a:pt x="108037" y="111562"/>
                    </a:lnTo>
                    <a:lnTo>
                      <a:pt x="102056" y="118125"/>
                    </a:lnTo>
                    <a:lnTo>
                      <a:pt x="96074" y="120000"/>
                    </a:lnTo>
                    <a:lnTo>
                      <a:pt x="23925" y="120000"/>
                    </a:lnTo>
                    <a:lnTo>
                      <a:pt x="17570" y="118125"/>
                    </a:lnTo>
                    <a:lnTo>
                      <a:pt x="11962" y="111562"/>
                    </a:lnTo>
                    <a:lnTo>
                      <a:pt x="7102" y="103125"/>
                    </a:lnTo>
                    <a:lnTo>
                      <a:pt x="3364" y="90000"/>
                    </a:lnTo>
                    <a:lnTo>
                      <a:pt x="747" y="76875"/>
                    </a:lnTo>
                    <a:lnTo>
                      <a:pt x="0" y="60937"/>
                    </a:lnTo>
                    <a:lnTo>
                      <a:pt x="747" y="44062"/>
                    </a:lnTo>
                    <a:lnTo>
                      <a:pt x="3364" y="30937"/>
                    </a:lnTo>
                    <a:lnTo>
                      <a:pt x="7102" y="17812"/>
                    </a:lnTo>
                    <a:lnTo>
                      <a:pt x="11962" y="9375"/>
                    </a:lnTo>
                    <a:lnTo>
                      <a:pt x="17570" y="3750"/>
                    </a:lnTo>
                    <a:lnTo>
                      <a:pt x="239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6;p22"/>
              <p:cNvSpPr/>
              <p:nvPr/>
            </p:nvSpPr>
            <p:spPr>
              <a:xfrm>
                <a:off x="1620838" y="3186113"/>
                <a:ext cx="4127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877" y="0"/>
                    </a:moveTo>
                    <a:lnTo>
                      <a:pt x="100816" y="1607"/>
                    </a:lnTo>
                    <a:lnTo>
                      <a:pt x="106938" y="4821"/>
                    </a:lnTo>
                    <a:lnTo>
                      <a:pt x="112244" y="10178"/>
                    </a:lnTo>
                    <a:lnTo>
                      <a:pt x="116734" y="17678"/>
                    </a:lnTo>
                    <a:lnTo>
                      <a:pt x="119183" y="25714"/>
                    </a:lnTo>
                    <a:lnTo>
                      <a:pt x="120000" y="34821"/>
                    </a:lnTo>
                    <a:lnTo>
                      <a:pt x="119183" y="42857"/>
                    </a:lnTo>
                    <a:lnTo>
                      <a:pt x="116734" y="51428"/>
                    </a:lnTo>
                    <a:lnTo>
                      <a:pt x="112244" y="58928"/>
                    </a:lnTo>
                    <a:lnTo>
                      <a:pt x="107346" y="64285"/>
                    </a:lnTo>
                    <a:lnTo>
                      <a:pt x="39183" y="115178"/>
                    </a:lnTo>
                    <a:lnTo>
                      <a:pt x="32653" y="118392"/>
                    </a:lnTo>
                    <a:lnTo>
                      <a:pt x="26122" y="119999"/>
                    </a:lnTo>
                    <a:lnTo>
                      <a:pt x="19183" y="118392"/>
                    </a:lnTo>
                    <a:lnTo>
                      <a:pt x="13061" y="115714"/>
                    </a:lnTo>
                    <a:lnTo>
                      <a:pt x="7755" y="109821"/>
                    </a:lnTo>
                    <a:lnTo>
                      <a:pt x="3265" y="102857"/>
                    </a:lnTo>
                    <a:lnTo>
                      <a:pt x="816" y="94285"/>
                    </a:lnTo>
                    <a:lnTo>
                      <a:pt x="0" y="85178"/>
                    </a:lnTo>
                    <a:lnTo>
                      <a:pt x="816" y="77142"/>
                    </a:lnTo>
                    <a:lnTo>
                      <a:pt x="3265" y="68571"/>
                    </a:lnTo>
                    <a:lnTo>
                      <a:pt x="7346" y="62142"/>
                    </a:lnTo>
                    <a:lnTo>
                      <a:pt x="12653" y="56249"/>
                    </a:lnTo>
                    <a:lnTo>
                      <a:pt x="80816" y="5357"/>
                    </a:lnTo>
                    <a:lnTo>
                      <a:pt x="87755" y="1071"/>
                    </a:lnTo>
                    <a:lnTo>
                      <a:pt x="938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7;p22"/>
              <p:cNvSpPr/>
              <p:nvPr/>
            </p:nvSpPr>
            <p:spPr>
              <a:xfrm>
                <a:off x="1957388" y="3186113"/>
                <a:ext cx="4127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122" y="0"/>
                    </a:moveTo>
                    <a:lnTo>
                      <a:pt x="32653" y="1071"/>
                    </a:lnTo>
                    <a:lnTo>
                      <a:pt x="39183" y="5357"/>
                    </a:lnTo>
                    <a:lnTo>
                      <a:pt x="107346" y="56249"/>
                    </a:lnTo>
                    <a:lnTo>
                      <a:pt x="112653" y="62142"/>
                    </a:lnTo>
                    <a:lnTo>
                      <a:pt x="116734" y="68571"/>
                    </a:lnTo>
                    <a:lnTo>
                      <a:pt x="119183" y="77142"/>
                    </a:lnTo>
                    <a:lnTo>
                      <a:pt x="120000" y="85178"/>
                    </a:lnTo>
                    <a:lnTo>
                      <a:pt x="119183" y="94285"/>
                    </a:lnTo>
                    <a:lnTo>
                      <a:pt x="116734" y="102857"/>
                    </a:lnTo>
                    <a:lnTo>
                      <a:pt x="112244" y="109821"/>
                    </a:lnTo>
                    <a:lnTo>
                      <a:pt x="106938" y="115714"/>
                    </a:lnTo>
                    <a:lnTo>
                      <a:pt x="100816" y="118392"/>
                    </a:lnTo>
                    <a:lnTo>
                      <a:pt x="93877" y="119999"/>
                    </a:lnTo>
                    <a:lnTo>
                      <a:pt x="87346" y="118392"/>
                    </a:lnTo>
                    <a:lnTo>
                      <a:pt x="80816" y="115178"/>
                    </a:lnTo>
                    <a:lnTo>
                      <a:pt x="12653" y="64285"/>
                    </a:lnTo>
                    <a:lnTo>
                      <a:pt x="7755" y="58928"/>
                    </a:lnTo>
                    <a:lnTo>
                      <a:pt x="3265" y="51428"/>
                    </a:lnTo>
                    <a:lnTo>
                      <a:pt x="816" y="42857"/>
                    </a:lnTo>
                    <a:lnTo>
                      <a:pt x="0" y="34821"/>
                    </a:lnTo>
                    <a:lnTo>
                      <a:pt x="816" y="25714"/>
                    </a:lnTo>
                    <a:lnTo>
                      <a:pt x="3265" y="17678"/>
                    </a:lnTo>
                    <a:lnTo>
                      <a:pt x="7755" y="10178"/>
                    </a:lnTo>
                    <a:lnTo>
                      <a:pt x="13061" y="4821"/>
                    </a:lnTo>
                    <a:lnTo>
                      <a:pt x="19183" y="1607"/>
                    </a:lnTo>
                    <a:lnTo>
                      <a:pt x="26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8;p22"/>
              <p:cNvSpPr/>
              <p:nvPr/>
            </p:nvSpPr>
            <p:spPr>
              <a:xfrm>
                <a:off x="1981201" y="3095626"/>
                <a:ext cx="46038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925" y="0"/>
                    </a:moveTo>
                    <a:lnTo>
                      <a:pt x="96074" y="0"/>
                    </a:lnTo>
                    <a:lnTo>
                      <a:pt x="102429" y="3750"/>
                    </a:lnTo>
                    <a:lnTo>
                      <a:pt x="108411" y="9375"/>
                    </a:lnTo>
                    <a:lnTo>
                      <a:pt x="112897" y="17812"/>
                    </a:lnTo>
                    <a:lnTo>
                      <a:pt x="116635" y="30937"/>
                    </a:lnTo>
                    <a:lnTo>
                      <a:pt x="119252" y="44062"/>
                    </a:lnTo>
                    <a:lnTo>
                      <a:pt x="120000" y="60937"/>
                    </a:lnTo>
                    <a:lnTo>
                      <a:pt x="119252" y="76875"/>
                    </a:lnTo>
                    <a:lnTo>
                      <a:pt x="116635" y="90000"/>
                    </a:lnTo>
                    <a:lnTo>
                      <a:pt x="112897" y="103125"/>
                    </a:lnTo>
                    <a:lnTo>
                      <a:pt x="108411" y="111562"/>
                    </a:lnTo>
                    <a:lnTo>
                      <a:pt x="102429" y="118125"/>
                    </a:lnTo>
                    <a:lnTo>
                      <a:pt x="96074" y="120000"/>
                    </a:lnTo>
                    <a:lnTo>
                      <a:pt x="23925" y="120000"/>
                    </a:lnTo>
                    <a:lnTo>
                      <a:pt x="17943" y="118125"/>
                    </a:lnTo>
                    <a:lnTo>
                      <a:pt x="11962" y="111562"/>
                    </a:lnTo>
                    <a:lnTo>
                      <a:pt x="7102" y="103125"/>
                    </a:lnTo>
                    <a:lnTo>
                      <a:pt x="3364" y="90000"/>
                    </a:lnTo>
                    <a:lnTo>
                      <a:pt x="1121" y="76875"/>
                    </a:lnTo>
                    <a:lnTo>
                      <a:pt x="0" y="60937"/>
                    </a:lnTo>
                    <a:lnTo>
                      <a:pt x="1121" y="44062"/>
                    </a:lnTo>
                    <a:lnTo>
                      <a:pt x="3364" y="30937"/>
                    </a:lnTo>
                    <a:lnTo>
                      <a:pt x="7102" y="17812"/>
                    </a:lnTo>
                    <a:lnTo>
                      <a:pt x="11962" y="9375"/>
                    </a:lnTo>
                    <a:lnTo>
                      <a:pt x="17943" y="3750"/>
                    </a:lnTo>
                    <a:lnTo>
                      <a:pt x="239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9;p22"/>
              <p:cNvSpPr/>
              <p:nvPr/>
            </p:nvSpPr>
            <p:spPr>
              <a:xfrm>
                <a:off x="1957388" y="2992438"/>
                <a:ext cx="41275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3877" y="0"/>
                    </a:moveTo>
                    <a:lnTo>
                      <a:pt x="100816" y="1081"/>
                    </a:lnTo>
                    <a:lnTo>
                      <a:pt x="106938" y="4324"/>
                    </a:lnTo>
                    <a:lnTo>
                      <a:pt x="112244" y="9729"/>
                    </a:lnTo>
                    <a:lnTo>
                      <a:pt x="116734" y="16756"/>
                    </a:lnTo>
                    <a:lnTo>
                      <a:pt x="119183" y="25405"/>
                    </a:lnTo>
                    <a:lnTo>
                      <a:pt x="120000" y="34054"/>
                    </a:lnTo>
                    <a:lnTo>
                      <a:pt x="119183" y="43243"/>
                    </a:lnTo>
                    <a:lnTo>
                      <a:pt x="116734" y="51351"/>
                    </a:lnTo>
                    <a:lnTo>
                      <a:pt x="112653" y="58378"/>
                    </a:lnTo>
                    <a:lnTo>
                      <a:pt x="107346" y="63783"/>
                    </a:lnTo>
                    <a:lnTo>
                      <a:pt x="39183" y="115135"/>
                    </a:lnTo>
                    <a:lnTo>
                      <a:pt x="32653" y="118918"/>
                    </a:lnTo>
                    <a:lnTo>
                      <a:pt x="26122" y="120000"/>
                    </a:lnTo>
                    <a:lnTo>
                      <a:pt x="19591" y="118918"/>
                    </a:lnTo>
                    <a:lnTo>
                      <a:pt x="13061" y="115675"/>
                    </a:lnTo>
                    <a:lnTo>
                      <a:pt x="7755" y="110270"/>
                    </a:lnTo>
                    <a:lnTo>
                      <a:pt x="3265" y="102702"/>
                    </a:lnTo>
                    <a:lnTo>
                      <a:pt x="816" y="94594"/>
                    </a:lnTo>
                    <a:lnTo>
                      <a:pt x="0" y="85405"/>
                    </a:lnTo>
                    <a:lnTo>
                      <a:pt x="816" y="76756"/>
                    </a:lnTo>
                    <a:lnTo>
                      <a:pt x="3265" y="68648"/>
                    </a:lnTo>
                    <a:lnTo>
                      <a:pt x="7755" y="61621"/>
                    </a:lnTo>
                    <a:lnTo>
                      <a:pt x="12653" y="55675"/>
                    </a:lnTo>
                    <a:lnTo>
                      <a:pt x="80816" y="4324"/>
                    </a:lnTo>
                    <a:lnTo>
                      <a:pt x="87755" y="1081"/>
                    </a:lnTo>
                    <a:lnTo>
                      <a:pt x="938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60;p22"/>
              <p:cNvSpPr/>
              <p:nvPr/>
            </p:nvSpPr>
            <p:spPr>
              <a:xfrm>
                <a:off x="1890713" y="2917826"/>
                <a:ext cx="31750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5178" y="0"/>
                    </a:moveTo>
                    <a:lnTo>
                      <a:pt x="94285" y="821"/>
                    </a:lnTo>
                    <a:lnTo>
                      <a:pt x="102857" y="3698"/>
                    </a:lnTo>
                    <a:lnTo>
                      <a:pt x="109821" y="7808"/>
                    </a:lnTo>
                    <a:lnTo>
                      <a:pt x="115714" y="13150"/>
                    </a:lnTo>
                    <a:lnTo>
                      <a:pt x="118928" y="19726"/>
                    </a:lnTo>
                    <a:lnTo>
                      <a:pt x="119999" y="25890"/>
                    </a:lnTo>
                    <a:lnTo>
                      <a:pt x="118928" y="32876"/>
                    </a:lnTo>
                    <a:lnTo>
                      <a:pt x="115714" y="39041"/>
                    </a:lnTo>
                    <a:lnTo>
                      <a:pt x="63749" y="107260"/>
                    </a:lnTo>
                    <a:lnTo>
                      <a:pt x="58392" y="112602"/>
                    </a:lnTo>
                    <a:lnTo>
                      <a:pt x="50892" y="117123"/>
                    </a:lnTo>
                    <a:lnTo>
                      <a:pt x="43392" y="119178"/>
                    </a:lnTo>
                    <a:lnTo>
                      <a:pt x="34285" y="119999"/>
                    </a:lnTo>
                    <a:lnTo>
                      <a:pt x="25714" y="119178"/>
                    </a:lnTo>
                    <a:lnTo>
                      <a:pt x="17142" y="116712"/>
                    </a:lnTo>
                    <a:lnTo>
                      <a:pt x="9642" y="112191"/>
                    </a:lnTo>
                    <a:lnTo>
                      <a:pt x="4285" y="107260"/>
                    </a:lnTo>
                    <a:lnTo>
                      <a:pt x="1071" y="100684"/>
                    </a:lnTo>
                    <a:lnTo>
                      <a:pt x="0" y="94520"/>
                    </a:lnTo>
                    <a:lnTo>
                      <a:pt x="1071" y="87534"/>
                    </a:lnTo>
                    <a:lnTo>
                      <a:pt x="4285" y="80958"/>
                    </a:lnTo>
                    <a:lnTo>
                      <a:pt x="56249" y="13150"/>
                    </a:lnTo>
                    <a:lnTo>
                      <a:pt x="61607" y="7397"/>
                    </a:lnTo>
                    <a:lnTo>
                      <a:pt x="69107" y="3287"/>
                    </a:lnTo>
                    <a:lnTo>
                      <a:pt x="77142" y="821"/>
                    </a:lnTo>
                    <a:lnTo>
                      <a:pt x="851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61;p22"/>
              <p:cNvSpPr/>
              <p:nvPr/>
            </p:nvSpPr>
            <p:spPr>
              <a:xfrm>
                <a:off x="1787526" y="3028951"/>
                <a:ext cx="4445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0"/>
                    </a:moveTo>
                    <a:lnTo>
                      <a:pt x="72467" y="242"/>
                    </a:lnTo>
                    <a:lnTo>
                      <a:pt x="82987" y="968"/>
                    </a:lnTo>
                    <a:lnTo>
                      <a:pt x="92727" y="2058"/>
                    </a:lnTo>
                    <a:lnTo>
                      <a:pt x="100909" y="3632"/>
                    </a:lnTo>
                    <a:lnTo>
                      <a:pt x="107922" y="5691"/>
                    </a:lnTo>
                    <a:lnTo>
                      <a:pt x="113376" y="8113"/>
                    </a:lnTo>
                    <a:lnTo>
                      <a:pt x="117272" y="11019"/>
                    </a:lnTo>
                    <a:lnTo>
                      <a:pt x="119220" y="14409"/>
                    </a:lnTo>
                    <a:lnTo>
                      <a:pt x="120000" y="18163"/>
                    </a:lnTo>
                    <a:lnTo>
                      <a:pt x="120000" y="45408"/>
                    </a:lnTo>
                    <a:lnTo>
                      <a:pt x="119610" y="49041"/>
                    </a:lnTo>
                    <a:lnTo>
                      <a:pt x="118441" y="52674"/>
                    </a:lnTo>
                    <a:lnTo>
                      <a:pt x="117272" y="56427"/>
                    </a:lnTo>
                    <a:lnTo>
                      <a:pt x="93506" y="111402"/>
                    </a:lnTo>
                    <a:lnTo>
                      <a:pt x="91948" y="114066"/>
                    </a:lnTo>
                    <a:lnTo>
                      <a:pt x="89220" y="116125"/>
                    </a:lnTo>
                    <a:lnTo>
                      <a:pt x="85324" y="117699"/>
                    </a:lnTo>
                    <a:lnTo>
                      <a:pt x="80649" y="118789"/>
                    </a:lnTo>
                    <a:lnTo>
                      <a:pt x="74805" y="119515"/>
                    </a:lnTo>
                    <a:lnTo>
                      <a:pt x="67792" y="119878"/>
                    </a:lnTo>
                    <a:lnTo>
                      <a:pt x="60000" y="120000"/>
                    </a:lnTo>
                    <a:lnTo>
                      <a:pt x="52597" y="119878"/>
                    </a:lnTo>
                    <a:lnTo>
                      <a:pt x="45584" y="119515"/>
                    </a:lnTo>
                    <a:lnTo>
                      <a:pt x="39740" y="118789"/>
                    </a:lnTo>
                    <a:lnTo>
                      <a:pt x="35064" y="117699"/>
                    </a:lnTo>
                    <a:lnTo>
                      <a:pt x="31168" y="116125"/>
                    </a:lnTo>
                    <a:lnTo>
                      <a:pt x="28441" y="114066"/>
                    </a:lnTo>
                    <a:lnTo>
                      <a:pt x="26883" y="111402"/>
                    </a:lnTo>
                    <a:lnTo>
                      <a:pt x="3116" y="56427"/>
                    </a:lnTo>
                    <a:lnTo>
                      <a:pt x="1948" y="52674"/>
                    </a:lnTo>
                    <a:lnTo>
                      <a:pt x="779" y="49041"/>
                    </a:lnTo>
                    <a:lnTo>
                      <a:pt x="0" y="45408"/>
                    </a:lnTo>
                    <a:lnTo>
                      <a:pt x="0" y="18163"/>
                    </a:lnTo>
                    <a:lnTo>
                      <a:pt x="1168" y="14409"/>
                    </a:lnTo>
                    <a:lnTo>
                      <a:pt x="3116" y="11019"/>
                    </a:lnTo>
                    <a:lnTo>
                      <a:pt x="7012" y="8113"/>
                    </a:lnTo>
                    <a:lnTo>
                      <a:pt x="12467" y="5691"/>
                    </a:lnTo>
                    <a:lnTo>
                      <a:pt x="19480" y="3632"/>
                    </a:lnTo>
                    <a:lnTo>
                      <a:pt x="27662" y="2058"/>
                    </a:lnTo>
                    <a:lnTo>
                      <a:pt x="37402" y="968"/>
                    </a:lnTo>
                    <a:lnTo>
                      <a:pt x="47922" y="242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62;p22"/>
              <p:cNvSpPr/>
              <p:nvPr/>
            </p:nvSpPr>
            <p:spPr>
              <a:xfrm>
                <a:off x="1785938" y="3189288"/>
                <a:ext cx="476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813" y="0"/>
                    </a:moveTo>
                    <a:lnTo>
                      <a:pt x="72149" y="1504"/>
                    </a:lnTo>
                    <a:lnTo>
                      <a:pt x="82990" y="5266"/>
                    </a:lnTo>
                    <a:lnTo>
                      <a:pt x="93457" y="10532"/>
                    </a:lnTo>
                    <a:lnTo>
                      <a:pt x="102429" y="17680"/>
                    </a:lnTo>
                    <a:lnTo>
                      <a:pt x="109906" y="26708"/>
                    </a:lnTo>
                    <a:lnTo>
                      <a:pt x="115140" y="36865"/>
                    </a:lnTo>
                    <a:lnTo>
                      <a:pt x="118878" y="48150"/>
                    </a:lnTo>
                    <a:lnTo>
                      <a:pt x="120000" y="59811"/>
                    </a:lnTo>
                    <a:lnTo>
                      <a:pt x="118878" y="72225"/>
                    </a:lnTo>
                    <a:lnTo>
                      <a:pt x="115140" y="83510"/>
                    </a:lnTo>
                    <a:lnTo>
                      <a:pt x="109906" y="93667"/>
                    </a:lnTo>
                    <a:lnTo>
                      <a:pt x="102429" y="102319"/>
                    </a:lnTo>
                    <a:lnTo>
                      <a:pt x="93457" y="109467"/>
                    </a:lnTo>
                    <a:lnTo>
                      <a:pt x="82990" y="115109"/>
                    </a:lnTo>
                    <a:lnTo>
                      <a:pt x="72149" y="118495"/>
                    </a:lnTo>
                    <a:lnTo>
                      <a:pt x="59813" y="120000"/>
                    </a:lnTo>
                    <a:lnTo>
                      <a:pt x="47850" y="118495"/>
                    </a:lnTo>
                    <a:lnTo>
                      <a:pt x="37009" y="115109"/>
                    </a:lnTo>
                    <a:lnTo>
                      <a:pt x="26542" y="109467"/>
                    </a:lnTo>
                    <a:lnTo>
                      <a:pt x="17570" y="102319"/>
                    </a:lnTo>
                    <a:lnTo>
                      <a:pt x="10093" y="93667"/>
                    </a:lnTo>
                    <a:lnTo>
                      <a:pt x="4859" y="83510"/>
                    </a:lnTo>
                    <a:lnTo>
                      <a:pt x="1121" y="72225"/>
                    </a:lnTo>
                    <a:lnTo>
                      <a:pt x="0" y="59811"/>
                    </a:lnTo>
                    <a:lnTo>
                      <a:pt x="1121" y="48150"/>
                    </a:lnTo>
                    <a:lnTo>
                      <a:pt x="4859" y="36865"/>
                    </a:lnTo>
                    <a:lnTo>
                      <a:pt x="10093" y="26708"/>
                    </a:lnTo>
                    <a:lnTo>
                      <a:pt x="17570" y="17680"/>
                    </a:lnTo>
                    <a:lnTo>
                      <a:pt x="26542" y="10532"/>
                    </a:lnTo>
                    <a:lnTo>
                      <a:pt x="37009" y="5266"/>
                    </a:lnTo>
                    <a:lnTo>
                      <a:pt x="47850" y="1504"/>
                    </a:lnTo>
                    <a:lnTo>
                      <a:pt x="598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" name="CuadroTexto 6"/>
          <p:cNvSpPr txBox="1"/>
          <p:nvPr/>
        </p:nvSpPr>
        <p:spPr>
          <a:xfrm>
            <a:off x="408650" y="973319"/>
            <a:ext cx="13765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CI Manager </a:t>
            </a:r>
            <a:r>
              <a:rPr lang="en-US" sz="1050" dirty="0" smtClean="0"/>
              <a:t>Conducts Monthly Assessment of </a:t>
            </a:r>
            <a:r>
              <a:rPr lang="en-US" sz="1050" dirty="0" err="1" smtClean="0"/>
              <a:t>CoE</a:t>
            </a:r>
            <a:endParaRPr lang="en-US" sz="1050" dirty="0"/>
          </a:p>
        </p:txBody>
      </p:sp>
      <p:sp>
        <p:nvSpPr>
          <p:cNvPr id="8" name="CuadroTexto 7"/>
          <p:cNvSpPr txBox="1"/>
          <p:nvPr/>
        </p:nvSpPr>
        <p:spPr>
          <a:xfrm>
            <a:off x="1683663" y="102782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+</a:t>
            </a:r>
            <a:endParaRPr lang="en-US" sz="1600" dirty="0"/>
          </a:p>
        </p:txBody>
      </p:sp>
      <p:sp>
        <p:nvSpPr>
          <p:cNvPr id="54" name="CuadroTexto 53"/>
          <p:cNvSpPr txBox="1"/>
          <p:nvPr/>
        </p:nvSpPr>
        <p:spPr>
          <a:xfrm>
            <a:off x="1786789" y="963674"/>
            <a:ext cx="23425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All CoE Members </a:t>
            </a:r>
            <a:r>
              <a:rPr lang="en-US" sz="1100" dirty="0" smtClean="0"/>
              <a:t>can submit Improvement Suggestions and Problems to </a:t>
            </a:r>
            <a:r>
              <a:rPr lang="en-US" sz="1100" b="1" dirty="0" smtClean="0"/>
              <a:t>CI Manager </a:t>
            </a:r>
            <a:endParaRPr lang="en-US" sz="1100" b="1" dirty="0"/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38" y="3755321"/>
            <a:ext cx="1121898" cy="1040739"/>
          </a:xfrm>
          <a:prstGeom prst="rect">
            <a:avLst/>
          </a:prstGeom>
        </p:spPr>
      </p:pic>
      <p:sp>
        <p:nvSpPr>
          <p:cNvPr id="57" name="CuadroTexto 56"/>
          <p:cNvSpPr txBox="1"/>
          <p:nvPr/>
        </p:nvSpPr>
        <p:spPr>
          <a:xfrm>
            <a:off x="2486477" y="3816480"/>
            <a:ext cx="17609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 smtClean="0"/>
              <a:t>CI Manager </a:t>
            </a:r>
            <a:r>
              <a:rPr lang="en-US" sz="1050" dirty="0" smtClean="0"/>
              <a:t>Continuously Sorts and Prioritizes Currently Identified Improvement Opportunities. Get Sign-off from Head of RPA</a:t>
            </a:r>
            <a:endParaRPr lang="en-US" sz="1050" dirty="0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3" b="23976"/>
          <a:stretch/>
        </p:blipFill>
        <p:spPr>
          <a:xfrm>
            <a:off x="4522738" y="2038204"/>
            <a:ext cx="2204056" cy="1116825"/>
          </a:xfrm>
          <a:prstGeom prst="rect">
            <a:avLst/>
          </a:prstGeom>
        </p:spPr>
      </p:pic>
      <p:sp>
        <p:nvSpPr>
          <p:cNvPr id="60" name="Flecha doblada 59"/>
          <p:cNvSpPr/>
          <p:nvPr/>
        </p:nvSpPr>
        <p:spPr>
          <a:xfrm>
            <a:off x="3941982" y="2038205"/>
            <a:ext cx="664448" cy="17171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4703889" y="1361476"/>
            <a:ext cx="2349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CI Manager </a:t>
            </a:r>
            <a:r>
              <a:rPr lang="en-US" sz="1100" dirty="0" smtClean="0"/>
              <a:t>Promotes and Leads Meetings with </a:t>
            </a:r>
            <a:r>
              <a:rPr lang="en-US" sz="1100" b="1" dirty="0" smtClean="0"/>
              <a:t>Stakeholders</a:t>
            </a:r>
            <a:r>
              <a:rPr lang="en-US" sz="1100" dirty="0" smtClean="0"/>
              <a:t> of each of the higher priority Improvement Opportunity</a:t>
            </a:r>
            <a:endParaRPr lang="en-US" sz="1100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355788" y="3252749"/>
            <a:ext cx="2739133" cy="1053882"/>
          </a:xfrm>
          <a:prstGeom prst="snip1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0" rIns="0" rtlCol="0">
            <a:spAutoFit/>
          </a:bodyPr>
          <a:lstStyle/>
          <a:p>
            <a:r>
              <a:rPr lang="en-US" sz="1200" dirty="0" smtClean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An analysis of the Improvement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plan to improve, consisting of tasks, RACI and deadlines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5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8278" r="21667" b="7718"/>
          <a:stretch/>
        </p:blipFill>
        <p:spPr>
          <a:xfrm>
            <a:off x="6830638" y="207824"/>
            <a:ext cx="1086638" cy="1055932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 err="1" smtClean="0"/>
              <a:t>CoE</a:t>
            </a:r>
            <a:r>
              <a:rPr lang="en-US" b="1" dirty="0" smtClean="0"/>
              <a:t> Governance Continuous Improvement (CI) :</a:t>
            </a:r>
            <a:r>
              <a:rPr lang="en-US" dirty="0" smtClean="0"/>
              <a:t> DO</a:t>
            </a:r>
            <a:endParaRPr lang="en-U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372425" y="3349699"/>
            <a:ext cx="2739133" cy="853142"/>
          </a:xfrm>
          <a:prstGeom prst="snip1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0" rIns="0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Observations and statistics/metrics of the </a:t>
            </a:r>
            <a:r>
              <a:rPr lang="en-US" sz="1200" dirty="0">
                <a:solidFill>
                  <a:srgbClr val="000000"/>
                </a:solidFill>
              </a:rPr>
              <a:t>i</a:t>
            </a:r>
            <a:r>
              <a:rPr lang="en-US" sz="1200" dirty="0" smtClean="0">
                <a:solidFill>
                  <a:srgbClr val="000000"/>
                </a:solidFill>
              </a:rPr>
              <a:t>mprovement plan in action</a:t>
            </a:r>
          </a:p>
        </p:txBody>
      </p:sp>
      <p:sp>
        <p:nvSpPr>
          <p:cNvPr id="55" name="Google Shape;509;p54"/>
          <p:cNvSpPr/>
          <p:nvPr/>
        </p:nvSpPr>
        <p:spPr>
          <a:xfrm>
            <a:off x="7871896" y="735790"/>
            <a:ext cx="2549764" cy="6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3200" b="1" dirty="0" smtClean="0">
                <a:solidFill>
                  <a:srgbClr val="34A97B"/>
                </a:solidFill>
              </a:rPr>
              <a:t>02</a:t>
            </a:r>
            <a:endParaRPr sz="3200" dirty="0">
              <a:solidFill>
                <a:srgbClr val="34A97B"/>
              </a:solidFill>
            </a:endParaRPr>
          </a:p>
        </p:txBody>
      </p:sp>
      <p:sp>
        <p:nvSpPr>
          <p:cNvPr id="11" name="Google Shape;1806;p21"/>
          <p:cNvSpPr/>
          <p:nvPr/>
        </p:nvSpPr>
        <p:spPr>
          <a:xfrm>
            <a:off x="3215564" y="1720237"/>
            <a:ext cx="1475098" cy="1475098"/>
          </a:xfrm>
          <a:prstGeom prst="ellipse">
            <a:avLst/>
          </a:prstGeom>
          <a:gradFill>
            <a:gsLst>
              <a:gs pos="0">
                <a:srgbClr val="8FEAD1"/>
              </a:gs>
              <a:gs pos="46000">
                <a:srgbClr val="1EA781"/>
              </a:gs>
              <a:gs pos="100000">
                <a:srgbClr val="115C4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lt1">
                <a:alpha val="49803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93700" sx="128000" sy="128000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812;p21"/>
          <p:cNvSpPr/>
          <p:nvPr/>
        </p:nvSpPr>
        <p:spPr>
          <a:xfrm>
            <a:off x="3560740" y="2063963"/>
            <a:ext cx="784745" cy="787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546" y="0"/>
                </a:moveTo>
                <a:lnTo>
                  <a:pt x="88220" y="76"/>
                </a:lnTo>
                <a:lnTo>
                  <a:pt x="90894" y="402"/>
                </a:lnTo>
                <a:lnTo>
                  <a:pt x="93453" y="882"/>
                </a:lnTo>
                <a:lnTo>
                  <a:pt x="94145" y="1131"/>
                </a:lnTo>
                <a:lnTo>
                  <a:pt x="94741" y="1495"/>
                </a:lnTo>
                <a:lnTo>
                  <a:pt x="95222" y="1975"/>
                </a:lnTo>
                <a:lnTo>
                  <a:pt x="95588" y="2531"/>
                </a:lnTo>
                <a:lnTo>
                  <a:pt x="95838" y="3144"/>
                </a:lnTo>
                <a:lnTo>
                  <a:pt x="95953" y="3815"/>
                </a:lnTo>
                <a:lnTo>
                  <a:pt x="95953" y="4467"/>
                </a:lnTo>
                <a:lnTo>
                  <a:pt x="95761" y="5119"/>
                </a:lnTo>
                <a:lnTo>
                  <a:pt x="95472" y="5771"/>
                </a:lnTo>
                <a:lnTo>
                  <a:pt x="94991" y="6327"/>
                </a:lnTo>
                <a:lnTo>
                  <a:pt x="80660" y="20613"/>
                </a:lnTo>
                <a:lnTo>
                  <a:pt x="79890" y="21534"/>
                </a:lnTo>
                <a:lnTo>
                  <a:pt x="79236" y="22550"/>
                </a:lnTo>
                <a:lnTo>
                  <a:pt x="78756" y="23604"/>
                </a:lnTo>
                <a:lnTo>
                  <a:pt x="78428" y="24736"/>
                </a:lnTo>
                <a:lnTo>
                  <a:pt x="78275" y="25867"/>
                </a:lnTo>
                <a:lnTo>
                  <a:pt x="78275" y="26999"/>
                </a:lnTo>
                <a:lnTo>
                  <a:pt x="78428" y="28149"/>
                </a:lnTo>
                <a:lnTo>
                  <a:pt x="78756" y="29280"/>
                </a:lnTo>
                <a:lnTo>
                  <a:pt x="79236" y="30335"/>
                </a:lnTo>
                <a:lnTo>
                  <a:pt x="79890" y="31313"/>
                </a:lnTo>
                <a:lnTo>
                  <a:pt x="80660" y="32233"/>
                </a:lnTo>
                <a:lnTo>
                  <a:pt x="87335" y="38887"/>
                </a:lnTo>
                <a:lnTo>
                  <a:pt x="88259" y="39693"/>
                </a:lnTo>
                <a:lnTo>
                  <a:pt x="89278" y="40306"/>
                </a:lnTo>
                <a:lnTo>
                  <a:pt x="90336" y="40786"/>
                </a:lnTo>
                <a:lnTo>
                  <a:pt x="91433" y="41112"/>
                </a:lnTo>
                <a:lnTo>
                  <a:pt x="92568" y="41265"/>
                </a:lnTo>
                <a:lnTo>
                  <a:pt x="93741" y="41265"/>
                </a:lnTo>
                <a:lnTo>
                  <a:pt x="94895" y="41112"/>
                </a:lnTo>
                <a:lnTo>
                  <a:pt x="95992" y="40786"/>
                </a:lnTo>
                <a:lnTo>
                  <a:pt x="97050" y="40306"/>
                </a:lnTo>
                <a:lnTo>
                  <a:pt x="98069" y="39693"/>
                </a:lnTo>
                <a:lnTo>
                  <a:pt x="98993" y="38887"/>
                </a:lnTo>
                <a:lnTo>
                  <a:pt x="113517" y="24410"/>
                </a:lnTo>
                <a:lnTo>
                  <a:pt x="114055" y="23969"/>
                </a:lnTo>
                <a:lnTo>
                  <a:pt x="114690" y="23643"/>
                </a:lnTo>
                <a:lnTo>
                  <a:pt x="115344" y="23509"/>
                </a:lnTo>
                <a:lnTo>
                  <a:pt x="115998" y="23509"/>
                </a:lnTo>
                <a:lnTo>
                  <a:pt x="116672" y="23604"/>
                </a:lnTo>
                <a:lnTo>
                  <a:pt x="117287" y="23835"/>
                </a:lnTo>
                <a:lnTo>
                  <a:pt x="117845" y="24199"/>
                </a:lnTo>
                <a:lnTo>
                  <a:pt x="118307" y="24678"/>
                </a:lnTo>
                <a:lnTo>
                  <a:pt x="118711" y="25254"/>
                </a:lnTo>
                <a:lnTo>
                  <a:pt x="118980" y="25944"/>
                </a:lnTo>
                <a:lnTo>
                  <a:pt x="119519" y="28571"/>
                </a:lnTo>
                <a:lnTo>
                  <a:pt x="119846" y="31255"/>
                </a:lnTo>
                <a:lnTo>
                  <a:pt x="119999" y="34017"/>
                </a:lnTo>
                <a:lnTo>
                  <a:pt x="119884" y="36836"/>
                </a:lnTo>
                <a:lnTo>
                  <a:pt x="119557" y="39463"/>
                </a:lnTo>
                <a:lnTo>
                  <a:pt x="119018" y="42090"/>
                </a:lnTo>
                <a:lnTo>
                  <a:pt x="118249" y="44659"/>
                </a:lnTo>
                <a:lnTo>
                  <a:pt x="117210" y="47133"/>
                </a:lnTo>
                <a:lnTo>
                  <a:pt x="115998" y="49549"/>
                </a:lnTo>
                <a:lnTo>
                  <a:pt x="114613" y="51888"/>
                </a:lnTo>
                <a:lnTo>
                  <a:pt x="113036" y="54151"/>
                </a:lnTo>
                <a:lnTo>
                  <a:pt x="111304" y="56279"/>
                </a:lnTo>
                <a:lnTo>
                  <a:pt x="109400" y="58255"/>
                </a:lnTo>
                <a:lnTo>
                  <a:pt x="107380" y="60115"/>
                </a:lnTo>
                <a:lnTo>
                  <a:pt x="105226" y="61821"/>
                </a:lnTo>
                <a:lnTo>
                  <a:pt x="102994" y="63355"/>
                </a:lnTo>
                <a:lnTo>
                  <a:pt x="100609" y="64755"/>
                </a:lnTo>
                <a:lnTo>
                  <a:pt x="98185" y="65925"/>
                </a:lnTo>
                <a:lnTo>
                  <a:pt x="95665" y="66864"/>
                </a:lnTo>
                <a:lnTo>
                  <a:pt x="93087" y="67631"/>
                </a:lnTo>
                <a:lnTo>
                  <a:pt x="90452" y="68187"/>
                </a:lnTo>
                <a:lnTo>
                  <a:pt x="87816" y="68475"/>
                </a:lnTo>
                <a:lnTo>
                  <a:pt x="85354" y="68552"/>
                </a:lnTo>
                <a:lnTo>
                  <a:pt x="82930" y="68437"/>
                </a:lnTo>
                <a:lnTo>
                  <a:pt x="80545" y="68149"/>
                </a:lnTo>
                <a:lnTo>
                  <a:pt x="78198" y="67708"/>
                </a:lnTo>
                <a:lnTo>
                  <a:pt x="75966" y="67133"/>
                </a:lnTo>
                <a:lnTo>
                  <a:pt x="73735" y="66404"/>
                </a:lnTo>
                <a:lnTo>
                  <a:pt x="71599" y="65522"/>
                </a:lnTo>
                <a:lnTo>
                  <a:pt x="27681" y="116260"/>
                </a:lnTo>
                <a:lnTo>
                  <a:pt x="26758" y="117181"/>
                </a:lnTo>
                <a:lnTo>
                  <a:pt x="25777" y="117986"/>
                </a:lnTo>
                <a:lnTo>
                  <a:pt x="24719" y="118676"/>
                </a:lnTo>
                <a:lnTo>
                  <a:pt x="23546" y="119232"/>
                </a:lnTo>
                <a:lnTo>
                  <a:pt x="22334" y="119635"/>
                </a:lnTo>
                <a:lnTo>
                  <a:pt x="21083" y="119884"/>
                </a:lnTo>
                <a:lnTo>
                  <a:pt x="19794" y="120000"/>
                </a:lnTo>
                <a:lnTo>
                  <a:pt x="18505" y="119961"/>
                </a:lnTo>
                <a:lnTo>
                  <a:pt x="17236" y="119769"/>
                </a:lnTo>
                <a:lnTo>
                  <a:pt x="15985" y="119443"/>
                </a:lnTo>
                <a:lnTo>
                  <a:pt x="14812" y="118964"/>
                </a:lnTo>
                <a:lnTo>
                  <a:pt x="13715" y="118389"/>
                </a:lnTo>
                <a:lnTo>
                  <a:pt x="12657" y="117660"/>
                </a:lnTo>
                <a:lnTo>
                  <a:pt x="11696" y="116778"/>
                </a:lnTo>
                <a:lnTo>
                  <a:pt x="3077" y="108053"/>
                </a:lnTo>
                <a:lnTo>
                  <a:pt x="2269" y="107094"/>
                </a:lnTo>
                <a:lnTo>
                  <a:pt x="1538" y="106040"/>
                </a:lnTo>
                <a:lnTo>
                  <a:pt x="961" y="104947"/>
                </a:lnTo>
                <a:lnTo>
                  <a:pt x="519" y="103777"/>
                </a:lnTo>
                <a:lnTo>
                  <a:pt x="192" y="102531"/>
                </a:lnTo>
                <a:lnTo>
                  <a:pt x="0" y="101284"/>
                </a:lnTo>
                <a:lnTo>
                  <a:pt x="0" y="100019"/>
                </a:lnTo>
                <a:lnTo>
                  <a:pt x="115" y="98734"/>
                </a:lnTo>
                <a:lnTo>
                  <a:pt x="403" y="97488"/>
                </a:lnTo>
                <a:lnTo>
                  <a:pt x="807" y="96318"/>
                </a:lnTo>
                <a:lnTo>
                  <a:pt x="1365" y="95186"/>
                </a:lnTo>
                <a:lnTo>
                  <a:pt x="2058" y="94132"/>
                </a:lnTo>
                <a:lnTo>
                  <a:pt x="2866" y="93135"/>
                </a:lnTo>
                <a:lnTo>
                  <a:pt x="3770" y="92272"/>
                </a:lnTo>
                <a:lnTo>
                  <a:pt x="54478" y="48820"/>
                </a:lnTo>
                <a:lnTo>
                  <a:pt x="53536" y="46634"/>
                </a:lnTo>
                <a:lnTo>
                  <a:pt x="52766" y="44333"/>
                </a:lnTo>
                <a:lnTo>
                  <a:pt x="52093" y="41994"/>
                </a:lnTo>
                <a:lnTo>
                  <a:pt x="51631" y="39616"/>
                </a:lnTo>
                <a:lnTo>
                  <a:pt x="51324" y="37123"/>
                </a:lnTo>
                <a:lnTo>
                  <a:pt x="51227" y="34650"/>
                </a:lnTo>
                <a:lnTo>
                  <a:pt x="51247" y="32080"/>
                </a:lnTo>
                <a:lnTo>
                  <a:pt x="51554" y="29453"/>
                </a:lnTo>
                <a:lnTo>
                  <a:pt x="52093" y="26864"/>
                </a:lnTo>
                <a:lnTo>
                  <a:pt x="52824" y="24295"/>
                </a:lnTo>
                <a:lnTo>
                  <a:pt x="53824" y="21783"/>
                </a:lnTo>
                <a:lnTo>
                  <a:pt x="54998" y="19367"/>
                </a:lnTo>
                <a:lnTo>
                  <a:pt x="56344" y="17027"/>
                </a:lnTo>
                <a:lnTo>
                  <a:pt x="57883" y="14765"/>
                </a:lnTo>
                <a:lnTo>
                  <a:pt x="59576" y="12655"/>
                </a:lnTo>
                <a:lnTo>
                  <a:pt x="61442" y="10604"/>
                </a:lnTo>
                <a:lnTo>
                  <a:pt x="63424" y="8744"/>
                </a:lnTo>
                <a:lnTo>
                  <a:pt x="65559" y="6979"/>
                </a:lnTo>
                <a:lnTo>
                  <a:pt x="67752" y="5407"/>
                </a:lnTo>
                <a:lnTo>
                  <a:pt x="70099" y="4026"/>
                </a:lnTo>
                <a:lnTo>
                  <a:pt x="72523" y="2818"/>
                </a:lnTo>
                <a:lnTo>
                  <a:pt x="74985" y="1802"/>
                </a:lnTo>
                <a:lnTo>
                  <a:pt x="77544" y="1035"/>
                </a:lnTo>
                <a:lnTo>
                  <a:pt x="80141" y="441"/>
                </a:lnTo>
                <a:lnTo>
                  <a:pt x="82795" y="115"/>
                </a:lnTo>
                <a:lnTo>
                  <a:pt x="85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CuadroTexto 56"/>
          <p:cNvSpPr txBox="1"/>
          <p:nvPr/>
        </p:nvSpPr>
        <p:spPr>
          <a:xfrm>
            <a:off x="914400" y="2020611"/>
            <a:ext cx="195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The defined </a:t>
            </a:r>
            <a:r>
              <a:rPr lang="en-US" sz="1200" b="1" dirty="0" smtClean="0"/>
              <a:t>plan is tested, </a:t>
            </a:r>
            <a:r>
              <a:rPr lang="en-US" sz="1200" dirty="0" smtClean="0"/>
              <a:t>if possible, in a small-scale study, to reduce risk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035838" y="2127410"/>
            <a:ext cx="19163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CI Manager should be consulted, </a:t>
            </a:r>
            <a:r>
              <a:rPr lang="en-US" sz="1000" dirty="0" smtClean="0"/>
              <a:t>but not responsible </a:t>
            </a:r>
            <a:r>
              <a:rPr lang="en-US" sz="1000" dirty="0"/>
              <a:t>for the execution of the plan.</a:t>
            </a:r>
          </a:p>
        </p:txBody>
      </p:sp>
    </p:spTree>
    <p:extLst>
      <p:ext uri="{BB962C8B-B14F-4D97-AF65-F5344CB8AC3E}">
        <p14:creationId xmlns:p14="http://schemas.microsoft.com/office/powerpoint/2010/main" val="4817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8278" r="21667" b="7718"/>
          <a:stretch/>
        </p:blipFill>
        <p:spPr>
          <a:xfrm>
            <a:off x="7614409" y="207824"/>
            <a:ext cx="1086638" cy="1055932"/>
          </a:xfrm>
          <a:prstGeom prst="rect">
            <a:avLst/>
          </a:prstGeom>
        </p:spPr>
      </p:pic>
      <p:sp>
        <p:nvSpPr>
          <p:cNvPr id="34" name="Google Shape;514;p54"/>
          <p:cNvSpPr/>
          <p:nvPr/>
        </p:nvSpPr>
        <p:spPr>
          <a:xfrm>
            <a:off x="7917277" y="662330"/>
            <a:ext cx="681474" cy="1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350" dirty="0">
              <a:solidFill>
                <a:srgbClr val="3F3F3F"/>
              </a:solidFill>
              <a:ea typeface="Calibri"/>
            </a:endParaRP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45176" y="294751"/>
            <a:ext cx="8255871" cy="461635"/>
          </a:xfrm>
        </p:spPr>
        <p:txBody>
          <a:bodyPr/>
          <a:lstStyle/>
          <a:p>
            <a:r>
              <a:rPr lang="en-US" b="1" dirty="0" err="1" smtClean="0"/>
              <a:t>CoE</a:t>
            </a:r>
            <a:r>
              <a:rPr lang="en-US" b="1" dirty="0" smtClean="0"/>
              <a:t> Governance Continuous Improvement (CI) 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CHECK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3" b="23976"/>
          <a:stretch/>
        </p:blipFill>
        <p:spPr>
          <a:xfrm>
            <a:off x="723709" y="1449127"/>
            <a:ext cx="2204056" cy="1116825"/>
          </a:xfrm>
          <a:prstGeom prst="rect">
            <a:avLst/>
          </a:prstGeom>
        </p:spPr>
      </p:pic>
      <p:sp>
        <p:nvSpPr>
          <p:cNvPr id="61" name="CuadroTexto 60"/>
          <p:cNvSpPr txBox="1"/>
          <p:nvPr/>
        </p:nvSpPr>
        <p:spPr>
          <a:xfrm>
            <a:off x="729523" y="974066"/>
            <a:ext cx="21982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CI Manager </a:t>
            </a:r>
            <a:r>
              <a:rPr lang="en-US" sz="1100" dirty="0" smtClean="0"/>
              <a:t>promotes meeting with the </a:t>
            </a:r>
            <a:r>
              <a:rPr lang="en-US" sz="1100" b="1" dirty="0" smtClean="0"/>
              <a:t>stakeholders</a:t>
            </a:r>
            <a:r>
              <a:rPr lang="en-US" sz="1100" dirty="0" smtClean="0"/>
              <a:t> to review results of the test</a:t>
            </a:r>
            <a:endParaRPr lang="en-US" sz="1100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637691" y="3032844"/>
            <a:ext cx="2739133" cy="1455360"/>
          </a:xfrm>
          <a:prstGeom prst="snip1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0" rIns="0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Results: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Determination on whether,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The Plan for Improvement will be adopted (step 4)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Or</a:t>
            </a:r>
            <a:r>
              <a:rPr lang="es-ES" sz="12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the PDCA cycle will be repeated to formulate a new plan (step 1)</a:t>
            </a:r>
          </a:p>
        </p:txBody>
      </p:sp>
      <p:sp>
        <p:nvSpPr>
          <p:cNvPr id="65" name="Google Shape;518;p54"/>
          <p:cNvSpPr/>
          <p:nvPr/>
        </p:nvSpPr>
        <p:spPr>
          <a:xfrm>
            <a:off x="6099998" y="742502"/>
            <a:ext cx="1595687" cy="6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3200" b="1" dirty="0" smtClean="0">
                <a:solidFill>
                  <a:srgbClr val="067DB7"/>
                </a:solidFill>
              </a:rPr>
              <a:t>03</a:t>
            </a:r>
            <a:endParaRPr sz="3200" dirty="0">
              <a:solidFill>
                <a:srgbClr val="067DB7"/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306272" y="2889632"/>
            <a:ext cx="1416133" cy="1254532"/>
            <a:chOff x="3023244" y="3339575"/>
            <a:chExt cx="1416133" cy="1254532"/>
          </a:xfrm>
        </p:grpSpPr>
        <p:sp>
          <p:nvSpPr>
            <p:cNvPr id="70" name="Google Shape;1364;p19"/>
            <p:cNvSpPr/>
            <p:nvPr/>
          </p:nvSpPr>
          <p:spPr>
            <a:xfrm>
              <a:off x="3023244" y="3339575"/>
              <a:ext cx="1416133" cy="1254532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1B092"/>
                </a:gs>
                <a:gs pos="46000">
                  <a:srgbClr val="C34D19"/>
                </a:gs>
                <a:gs pos="100000">
                  <a:srgbClr val="6D2B0E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7785" dist="33020" dir="318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" name="Google Shape;1369;p19"/>
            <p:cNvGrpSpPr/>
            <p:nvPr/>
          </p:nvGrpSpPr>
          <p:grpSpPr>
            <a:xfrm>
              <a:off x="3410210" y="3648295"/>
              <a:ext cx="642200" cy="637092"/>
              <a:chOff x="3785" y="857"/>
              <a:chExt cx="1155" cy="1165"/>
            </a:xfrm>
          </p:grpSpPr>
          <p:sp>
            <p:nvSpPr>
              <p:cNvPr id="72" name="Google Shape;1370;p19"/>
              <p:cNvSpPr/>
              <p:nvPr/>
            </p:nvSpPr>
            <p:spPr>
              <a:xfrm>
                <a:off x="4394" y="857"/>
                <a:ext cx="546" cy="55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627" y="0"/>
                    </a:moveTo>
                    <a:lnTo>
                      <a:pt x="69627" y="0"/>
                    </a:lnTo>
                    <a:lnTo>
                      <a:pt x="120000" y="51811"/>
                    </a:lnTo>
                    <a:lnTo>
                      <a:pt x="51177" y="120000"/>
                    </a:lnTo>
                    <a:lnTo>
                      <a:pt x="32068" y="100652"/>
                    </a:lnTo>
                    <a:lnTo>
                      <a:pt x="38511" y="94347"/>
                    </a:lnTo>
                    <a:lnTo>
                      <a:pt x="48688" y="104782"/>
                    </a:lnTo>
                    <a:lnTo>
                      <a:pt x="55570" y="97898"/>
                    </a:lnTo>
                    <a:lnTo>
                      <a:pt x="39975" y="81884"/>
                    </a:lnTo>
                    <a:lnTo>
                      <a:pt x="46345" y="75434"/>
                    </a:lnTo>
                    <a:lnTo>
                      <a:pt x="62013" y="91449"/>
                    </a:lnTo>
                    <a:lnTo>
                      <a:pt x="71604" y="82028"/>
                    </a:lnTo>
                    <a:lnTo>
                      <a:pt x="61427" y="71594"/>
                    </a:lnTo>
                    <a:lnTo>
                      <a:pt x="67870" y="65217"/>
                    </a:lnTo>
                    <a:lnTo>
                      <a:pt x="78047" y="75652"/>
                    </a:lnTo>
                    <a:lnTo>
                      <a:pt x="85003" y="68768"/>
                    </a:lnTo>
                    <a:lnTo>
                      <a:pt x="69334" y="52753"/>
                    </a:lnTo>
                    <a:lnTo>
                      <a:pt x="75851" y="46304"/>
                    </a:lnTo>
                    <a:lnTo>
                      <a:pt x="91446" y="62391"/>
                    </a:lnTo>
                    <a:lnTo>
                      <a:pt x="102281" y="51666"/>
                    </a:lnTo>
                    <a:lnTo>
                      <a:pt x="69408" y="17826"/>
                    </a:lnTo>
                    <a:lnTo>
                      <a:pt x="8785" y="77826"/>
                    </a:lnTo>
                    <a:lnTo>
                      <a:pt x="0" y="68840"/>
                    </a:lnTo>
                    <a:lnTo>
                      <a:pt x="696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371;p19"/>
              <p:cNvSpPr/>
              <p:nvPr/>
            </p:nvSpPr>
            <p:spPr>
              <a:xfrm>
                <a:off x="3785" y="1409"/>
                <a:ext cx="604" cy="6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4329" y="0"/>
                    </a:moveTo>
                    <a:lnTo>
                      <a:pt x="82338" y="7965"/>
                    </a:lnTo>
                    <a:lnTo>
                      <a:pt x="16017" y="73384"/>
                    </a:lnTo>
                    <a:lnTo>
                      <a:pt x="45802" y="103939"/>
                    </a:lnTo>
                    <a:lnTo>
                      <a:pt x="53546" y="96235"/>
                    </a:lnTo>
                    <a:lnTo>
                      <a:pt x="42956" y="85331"/>
                    </a:lnTo>
                    <a:lnTo>
                      <a:pt x="48648" y="79521"/>
                    </a:lnTo>
                    <a:lnTo>
                      <a:pt x="59371" y="90489"/>
                    </a:lnTo>
                    <a:lnTo>
                      <a:pt x="65725" y="84221"/>
                    </a:lnTo>
                    <a:lnTo>
                      <a:pt x="50104" y="68291"/>
                    </a:lnTo>
                    <a:lnTo>
                      <a:pt x="55929" y="62546"/>
                    </a:lnTo>
                    <a:lnTo>
                      <a:pt x="71483" y="78541"/>
                    </a:lnTo>
                    <a:lnTo>
                      <a:pt x="80154" y="69923"/>
                    </a:lnTo>
                    <a:lnTo>
                      <a:pt x="69498" y="59020"/>
                    </a:lnTo>
                    <a:lnTo>
                      <a:pt x="75322" y="53340"/>
                    </a:lnTo>
                    <a:lnTo>
                      <a:pt x="86045" y="64243"/>
                    </a:lnTo>
                    <a:lnTo>
                      <a:pt x="92266" y="57976"/>
                    </a:lnTo>
                    <a:lnTo>
                      <a:pt x="76646" y="41980"/>
                    </a:lnTo>
                    <a:lnTo>
                      <a:pt x="82471" y="36235"/>
                    </a:lnTo>
                    <a:lnTo>
                      <a:pt x="98091" y="52295"/>
                    </a:lnTo>
                    <a:lnTo>
                      <a:pt x="106034" y="44396"/>
                    </a:lnTo>
                    <a:lnTo>
                      <a:pt x="95377" y="33492"/>
                    </a:lnTo>
                    <a:lnTo>
                      <a:pt x="101268" y="27682"/>
                    </a:lnTo>
                    <a:lnTo>
                      <a:pt x="119999" y="46942"/>
                    </a:lnTo>
                    <a:lnTo>
                      <a:pt x="45670" y="120000"/>
                    </a:lnTo>
                    <a:lnTo>
                      <a:pt x="0" y="73253"/>
                    </a:lnTo>
                    <a:lnTo>
                      <a:pt x="74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372;p19"/>
              <p:cNvSpPr/>
              <p:nvPr/>
            </p:nvSpPr>
            <p:spPr>
              <a:xfrm>
                <a:off x="3916" y="926"/>
                <a:ext cx="925" cy="95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0886" y="80430"/>
                    </a:moveTo>
                    <a:lnTo>
                      <a:pt x="100800" y="92189"/>
                    </a:lnTo>
                    <a:lnTo>
                      <a:pt x="91545" y="90604"/>
                    </a:lnTo>
                    <a:lnTo>
                      <a:pt x="93664" y="99193"/>
                    </a:lnTo>
                    <a:lnTo>
                      <a:pt x="81124" y="98443"/>
                    </a:lnTo>
                    <a:lnTo>
                      <a:pt x="83891" y="101236"/>
                    </a:lnTo>
                    <a:lnTo>
                      <a:pt x="105210" y="110368"/>
                    </a:lnTo>
                    <a:lnTo>
                      <a:pt x="111048" y="104697"/>
                    </a:lnTo>
                    <a:lnTo>
                      <a:pt x="102918" y="82473"/>
                    </a:lnTo>
                    <a:lnTo>
                      <a:pt x="100886" y="80430"/>
                    </a:lnTo>
                    <a:close/>
                    <a:moveTo>
                      <a:pt x="23524" y="8589"/>
                    </a:moveTo>
                    <a:lnTo>
                      <a:pt x="8778" y="23099"/>
                    </a:lnTo>
                    <a:lnTo>
                      <a:pt x="16172" y="30354"/>
                    </a:lnTo>
                    <a:lnTo>
                      <a:pt x="30918" y="15844"/>
                    </a:lnTo>
                    <a:lnTo>
                      <a:pt x="23524" y="8589"/>
                    </a:lnTo>
                    <a:close/>
                    <a:moveTo>
                      <a:pt x="23524" y="0"/>
                    </a:moveTo>
                    <a:lnTo>
                      <a:pt x="43502" y="19638"/>
                    </a:lnTo>
                    <a:lnTo>
                      <a:pt x="43459" y="19680"/>
                    </a:lnTo>
                    <a:lnTo>
                      <a:pt x="105729" y="81097"/>
                    </a:lnTo>
                    <a:lnTo>
                      <a:pt x="120000" y="119999"/>
                    </a:lnTo>
                    <a:lnTo>
                      <a:pt x="81945" y="103571"/>
                    </a:lnTo>
                    <a:lnTo>
                      <a:pt x="20021" y="42696"/>
                    </a:lnTo>
                    <a:lnTo>
                      <a:pt x="20021" y="42779"/>
                    </a:lnTo>
                    <a:lnTo>
                      <a:pt x="0" y="23099"/>
                    </a:lnTo>
                    <a:lnTo>
                      <a:pt x="235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Flecha derecha 1"/>
          <p:cNvSpPr/>
          <p:nvPr/>
        </p:nvSpPr>
        <p:spPr>
          <a:xfrm rot="2221959">
            <a:off x="2648016" y="2705839"/>
            <a:ext cx="706913" cy="31095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BC7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3409747" y="202470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Test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data </a:t>
            </a: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is analyzed by comparison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with the requirements specified </a:t>
            </a: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initially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determined if requirements have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been met </a:t>
            </a: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and assessed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whether the expected improvement has </a:t>
            </a: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occurred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633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8278" r="21667" b="7718"/>
          <a:stretch/>
        </p:blipFill>
        <p:spPr>
          <a:xfrm>
            <a:off x="7614409" y="207824"/>
            <a:ext cx="1086638" cy="1055932"/>
          </a:xfrm>
          <a:prstGeom prst="rect">
            <a:avLst/>
          </a:prstGeom>
        </p:spPr>
      </p:pic>
      <p:sp>
        <p:nvSpPr>
          <p:cNvPr id="34" name="Google Shape;514;p54"/>
          <p:cNvSpPr/>
          <p:nvPr/>
        </p:nvSpPr>
        <p:spPr>
          <a:xfrm>
            <a:off x="7917277" y="662330"/>
            <a:ext cx="681474" cy="1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350" dirty="0">
              <a:solidFill>
                <a:srgbClr val="3F3F3F"/>
              </a:solidFill>
              <a:ea typeface="Calibri"/>
            </a:endParaRP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45176" y="294751"/>
            <a:ext cx="8255871" cy="461635"/>
          </a:xfrm>
        </p:spPr>
        <p:txBody>
          <a:bodyPr/>
          <a:lstStyle/>
          <a:p>
            <a:r>
              <a:rPr lang="en-US" b="1" dirty="0" err="1" smtClean="0"/>
              <a:t>CoE</a:t>
            </a:r>
            <a:r>
              <a:rPr lang="en-US" b="1" dirty="0" smtClean="0"/>
              <a:t> Governance Continuous Improvement (CI) 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ACT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3" b="23976"/>
          <a:stretch/>
        </p:blipFill>
        <p:spPr>
          <a:xfrm>
            <a:off x="789511" y="1776947"/>
            <a:ext cx="2204056" cy="1116825"/>
          </a:xfrm>
          <a:prstGeom prst="rect">
            <a:avLst/>
          </a:prstGeom>
        </p:spPr>
      </p:pic>
      <p:sp>
        <p:nvSpPr>
          <p:cNvPr id="61" name="CuadroTexto 60"/>
          <p:cNvSpPr txBox="1"/>
          <p:nvPr/>
        </p:nvSpPr>
        <p:spPr>
          <a:xfrm>
            <a:off x="740330" y="1152772"/>
            <a:ext cx="2198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CI Manager </a:t>
            </a:r>
            <a:r>
              <a:rPr lang="en-US" sz="1100" dirty="0" smtClean="0"/>
              <a:t>and </a:t>
            </a:r>
            <a:r>
              <a:rPr lang="en-US" sz="1100" b="1" dirty="0" smtClean="0"/>
              <a:t>Stakeholders </a:t>
            </a:r>
            <a:r>
              <a:rPr lang="en-US" sz="1100" dirty="0" smtClean="0"/>
              <a:t>formulate </a:t>
            </a:r>
            <a:r>
              <a:rPr lang="en-US" sz="1100" dirty="0"/>
              <a:t>p</a:t>
            </a:r>
            <a:r>
              <a:rPr lang="en-US" sz="1100" dirty="0" smtClean="0"/>
              <a:t>lan for the </a:t>
            </a:r>
            <a:r>
              <a:rPr lang="en-US" sz="1100" dirty="0" err="1" smtClean="0"/>
              <a:t>CoE</a:t>
            </a:r>
            <a:r>
              <a:rPr lang="en-US" sz="1100" dirty="0" smtClean="0"/>
              <a:t>-wide implementation of the improvement</a:t>
            </a:r>
            <a:endParaRPr lang="en-US" sz="1100" dirty="0"/>
          </a:p>
        </p:txBody>
      </p:sp>
      <p:sp>
        <p:nvSpPr>
          <p:cNvPr id="66" name="CuadroTexto 65"/>
          <p:cNvSpPr txBox="1"/>
          <p:nvPr/>
        </p:nvSpPr>
        <p:spPr>
          <a:xfrm>
            <a:off x="4965188" y="3472279"/>
            <a:ext cx="3220995" cy="652403"/>
          </a:xfrm>
          <a:prstGeom prst="snip1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0" rIns="0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Improvement of the RPA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000000"/>
                </a:solidFill>
              </a:rPr>
              <a:t>CoE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wide adoption of the new guidelines</a:t>
            </a:r>
          </a:p>
        </p:txBody>
      </p:sp>
      <p:sp>
        <p:nvSpPr>
          <p:cNvPr id="20" name="Google Shape;506;p54"/>
          <p:cNvSpPr/>
          <p:nvPr/>
        </p:nvSpPr>
        <p:spPr>
          <a:xfrm>
            <a:off x="5554878" y="180602"/>
            <a:ext cx="2131545" cy="67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3200" b="1" dirty="0" smtClean="0">
                <a:solidFill>
                  <a:srgbClr val="FF2600"/>
                </a:solidFill>
              </a:rPr>
              <a:t>04</a:t>
            </a:r>
            <a:endParaRPr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34" y="1309071"/>
            <a:ext cx="1186769" cy="1192067"/>
          </a:xfrm>
          <a:prstGeom prst="rect">
            <a:avLst/>
          </a:prstGeom>
        </p:spPr>
      </p:pic>
      <p:sp>
        <p:nvSpPr>
          <p:cNvPr id="26" name="CuadroTexto 60"/>
          <p:cNvSpPr txBox="1"/>
          <p:nvPr/>
        </p:nvSpPr>
        <p:spPr>
          <a:xfrm>
            <a:off x="4838286" y="2483088"/>
            <a:ext cx="2198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The Improvement Opportunity is adopted by the whole </a:t>
            </a:r>
            <a:r>
              <a:rPr lang="en-US" sz="1100" b="1" dirty="0" err="1" smtClean="0"/>
              <a:t>CoE</a:t>
            </a:r>
            <a:endParaRPr lang="en-US" sz="1100" b="1" dirty="0"/>
          </a:p>
        </p:txBody>
      </p:sp>
      <p:sp>
        <p:nvSpPr>
          <p:cNvPr id="11" name="Rectángulo 10"/>
          <p:cNvSpPr/>
          <p:nvPr/>
        </p:nvSpPr>
        <p:spPr>
          <a:xfrm>
            <a:off x="740330" y="3046169"/>
            <a:ext cx="305515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Plan must consist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Tasks, for achieving the desired improvement; Tasks to maintain sustainability of the </a:t>
            </a:r>
            <a:r>
              <a:rPr lang="en-US" sz="1100" dirty="0" err="1" smtClean="0"/>
              <a:t>CoE</a:t>
            </a:r>
            <a:r>
              <a:rPr lang="en-US" sz="1100" dirty="0" smtClean="0"/>
              <a:t> in long term (i.e. update of the current documentation, training for the changes)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RACI matrix and </a:t>
            </a:r>
            <a:r>
              <a:rPr lang="en-US" sz="1100" dirty="0"/>
              <a:t>Deadlines</a:t>
            </a:r>
            <a:r>
              <a:rPr lang="en-US" sz="1100" dirty="0" smtClean="0"/>
              <a:t>, covering all the defined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2" name="Flecha derecha 11"/>
          <p:cNvSpPr/>
          <p:nvPr/>
        </p:nvSpPr>
        <p:spPr>
          <a:xfrm>
            <a:off x="3728229" y="1941559"/>
            <a:ext cx="803400" cy="31095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BC7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72373" y="901001"/>
            <a:ext cx="802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RPA Center of Excellence governs the RPA Program, assuring the best practices are fulfilled in every stage.</a:t>
            </a:r>
            <a:endParaRPr lang="en-US" dirty="0"/>
          </a:p>
        </p:txBody>
      </p:sp>
      <p:cxnSp>
        <p:nvCxnSpPr>
          <p:cNvPr id="31" name="Conector recto 30"/>
          <p:cNvCxnSpPr/>
          <p:nvPr/>
        </p:nvCxnSpPr>
        <p:spPr>
          <a:xfrm>
            <a:off x="3679573" y="1475402"/>
            <a:ext cx="44383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3665835" y="1436066"/>
            <a:ext cx="0" cy="3024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1026083" y="1594272"/>
            <a:ext cx="7091834" cy="464293"/>
          </a:xfrm>
          <a:prstGeom prst="chevron">
            <a:avLst>
              <a:gd name="adj" fmla="val 13476"/>
            </a:avLst>
          </a:prstGeom>
          <a:solidFill>
            <a:srgbClr val="50D07E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12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RPA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1605557" y="3240739"/>
            <a:ext cx="857613" cy="163124"/>
          </a:xfrm>
          <a:prstGeom prst="chevron">
            <a:avLst>
              <a:gd name="adj" fmla="val 13476"/>
            </a:avLst>
          </a:prstGeom>
          <a:solidFill>
            <a:srgbClr val="639FCB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auto">
          <a:xfrm>
            <a:off x="2463170" y="3240739"/>
            <a:ext cx="1216402" cy="163124"/>
          </a:xfrm>
          <a:prstGeom prst="chevron">
            <a:avLst>
              <a:gd name="adj" fmla="val 13476"/>
            </a:avLst>
          </a:prstGeom>
          <a:solidFill>
            <a:srgbClr val="639FCB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Implementation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auto">
          <a:xfrm>
            <a:off x="1026083" y="2096729"/>
            <a:ext cx="2653490" cy="167742"/>
          </a:xfrm>
          <a:prstGeom prst="chevron">
            <a:avLst>
              <a:gd name="adj" fmla="val 13476"/>
            </a:avLst>
          </a:prstGeom>
          <a:solidFill>
            <a:srgbClr val="50D07E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3679573" y="2096729"/>
            <a:ext cx="4438344" cy="167742"/>
          </a:xfrm>
          <a:prstGeom prst="chevron">
            <a:avLst>
              <a:gd name="adj" fmla="val 13476"/>
            </a:avLst>
          </a:prstGeom>
          <a:solidFill>
            <a:srgbClr val="50D07E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endParaRPr lang="en-US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AutoShape 8"/>
          <p:cNvSpPr>
            <a:spLocks noChangeArrowheads="1"/>
          </p:cNvSpPr>
          <p:nvPr/>
        </p:nvSpPr>
        <p:spPr bwMode="auto">
          <a:xfrm>
            <a:off x="3679573" y="3240739"/>
            <a:ext cx="4438344" cy="163124"/>
          </a:xfrm>
          <a:prstGeom prst="chevron">
            <a:avLst>
              <a:gd name="adj" fmla="val 13476"/>
            </a:avLst>
          </a:prstGeom>
          <a:solidFill>
            <a:srgbClr val="639FCB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/>
            <a:r>
              <a:rPr lang="en-US" sz="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 and </a:t>
            </a:r>
            <a:r>
              <a:rPr lang="en-US" sz="800" kern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 (</a:t>
            </a:r>
            <a:r>
              <a:rPr lang="en-US" sz="800" kern="12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sz="800" kern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kern="12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necessary)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1605557" y="2940841"/>
            <a:ext cx="6512360" cy="263769"/>
          </a:xfrm>
          <a:prstGeom prst="chevron">
            <a:avLst>
              <a:gd name="adj" fmla="val 13476"/>
            </a:avLst>
          </a:prstGeom>
          <a:solidFill>
            <a:srgbClr val="639FCB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10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Infraestructure</a:t>
            </a:r>
            <a:r>
              <a:rPr lang="en-US" sz="10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/Security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3679573" y="4012370"/>
            <a:ext cx="4438344" cy="263324"/>
          </a:xfrm>
          <a:prstGeom prst="chevron">
            <a:avLst>
              <a:gd name="adj" fmla="val 14471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10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 Automation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AutoShape 8"/>
          <p:cNvSpPr>
            <a:spLocks noChangeArrowheads="1"/>
          </p:cNvSpPr>
          <p:nvPr/>
        </p:nvSpPr>
        <p:spPr bwMode="auto">
          <a:xfrm>
            <a:off x="1158686" y="2712076"/>
            <a:ext cx="720000" cy="163124"/>
          </a:xfrm>
          <a:prstGeom prst="chevron">
            <a:avLst>
              <a:gd name="adj" fmla="val 13476"/>
            </a:avLst>
          </a:prstGeom>
          <a:solidFill>
            <a:srgbClr val="97BFDD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AutoShape 8"/>
          <p:cNvSpPr>
            <a:spLocks noChangeArrowheads="1"/>
          </p:cNvSpPr>
          <p:nvPr/>
        </p:nvSpPr>
        <p:spPr bwMode="auto">
          <a:xfrm>
            <a:off x="1890660" y="2712076"/>
            <a:ext cx="1788914" cy="163124"/>
          </a:xfrm>
          <a:prstGeom prst="chevron">
            <a:avLst>
              <a:gd name="adj" fmla="val 13476"/>
            </a:avLst>
          </a:prstGeom>
          <a:solidFill>
            <a:srgbClr val="97BFDD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AutoShape 8"/>
          <p:cNvSpPr>
            <a:spLocks noChangeArrowheads="1"/>
          </p:cNvSpPr>
          <p:nvPr/>
        </p:nvSpPr>
        <p:spPr bwMode="auto">
          <a:xfrm>
            <a:off x="3679573" y="2712076"/>
            <a:ext cx="4438344" cy="163124"/>
          </a:xfrm>
          <a:prstGeom prst="chevron">
            <a:avLst>
              <a:gd name="adj" fmla="val 13476"/>
            </a:avLst>
          </a:prstGeom>
          <a:solidFill>
            <a:srgbClr val="97BFDD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/>
            <a:r>
              <a:rPr lang="en-US" sz="800" kern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 (Selection, Training </a:t>
            </a:r>
            <a:r>
              <a:rPr lang="en-US" sz="800" kern="12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necessary)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1151727" y="2412179"/>
            <a:ext cx="6966000" cy="263769"/>
          </a:xfrm>
          <a:prstGeom prst="chevron">
            <a:avLst>
              <a:gd name="adj" fmla="val 13476"/>
            </a:avLst>
          </a:prstGeom>
          <a:solidFill>
            <a:srgbClr val="97BFDD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10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8" name="Conector recto 37"/>
          <p:cNvCxnSpPr/>
          <p:nvPr/>
        </p:nvCxnSpPr>
        <p:spPr>
          <a:xfrm>
            <a:off x="8117916" y="1434681"/>
            <a:ext cx="0" cy="3024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/>
        </p:nvGrpSpPr>
        <p:grpSpPr>
          <a:xfrm>
            <a:off x="5599362" y="1377400"/>
            <a:ext cx="533151" cy="221045"/>
            <a:chOff x="5599362" y="3771607"/>
            <a:chExt cx="533151" cy="221045"/>
          </a:xfrm>
        </p:grpSpPr>
        <p:sp>
          <p:nvSpPr>
            <p:cNvPr id="40" name="Rectángulo 39"/>
            <p:cNvSpPr/>
            <p:nvPr/>
          </p:nvSpPr>
          <p:spPr>
            <a:xfrm>
              <a:off x="5599362" y="3822998"/>
              <a:ext cx="533151" cy="58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CuadroTexto 51"/>
            <p:cNvSpPr txBox="1"/>
            <p:nvPr/>
          </p:nvSpPr>
          <p:spPr>
            <a:xfrm>
              <a:off x="5633910" y="3771607"/>
              <a:ext cx="496631" cy="221045"/>
            </a:xfrm>
            <a:prstGeom prst="rect">
              <a:avLst/>
            </a:prstGeom>
            <a:noFill/>
            <a:effectLst>
              <a:glow rad="1333500">
                <a:schemeClr val="bg1"/>
              </a:glow>
            </a:effectLst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s-ES" sz="600" dirty="0" smtClean="0">
                  <a:effectLst/>
                  <a:latin typeface="Calibri Light" panose="020F0302020204030204" pitchFamily="34" charset="0"/>
                  <a:ea typeface="Times New Roman" panose="02020603050405020304" pitchFamily="18" charset="0"/>
                </a:rPr>
                <a:t>CYCLE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9" name="AutoShape 12"/>
          <p:cNvSpPr>
            <a:spLocks noChangeArrowheads="1"/>
          </p:cNvSpPr>
          <p:nvPr/>
        </p:nvSpPr>
        <p:spPr bwMode="auto">
          <a:xfrm>
            <a:off x="3678413" y="3480730"/>
            <a:ext cx="4438344" cy="263324"/>
          </a:xfrm>
          <a:prstGeom prst="chevron">
            <a:avLst>
              <a:gd name="adj" fmla="val 14471"/>
            </a:avLst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10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 Governance Continuous</a:t>
            </a:r>
            <a:r>
              <a:rPr lang="es-ES" sz="10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" name="AutoShape 8"/>
          <p:cNvSpPr>
            <a:spLocks noChangeArrowheads="1"/>
          </p:cNvSpPr>
          <p:nvPr/>
        </p:nvSpPr>
        <p:spPr bwMode="auto">
          <a:xfrm>
            <a:off x="5049773" y="4310562"/>
            <a:ext cx="1071906" cy="163123"/>
          </a:xfrm>
          <a:prstGeom prst="chevron">
            <a:avLst>
              <a:gd name="adj" fmla="val 13476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7053771" y="4310562"/>
            <a:ext cx="1059613" cy="163124"/>
          </a:xfrm>
          <a:prstGeom prst="chevron">
            <a:avLst>
              <a:gd name="adj" fmla="val 13476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4254860" y="4310562"/>
            <a:ext cx="799280" cy="163124"/>
          </a:xfrm>
          <a:prstGeom prst="chevron">
            <a:avLst>
              <a:gd name="adj" fmla="val 13476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121679" y="4310562"/>
            <a:ext cx="932091" cy="163124"/>
          </a:xfrm>
          <a:prstGeom prst="chevron">
            <a:avLst>
              <a:gd name="adj" fmla="val 13476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AutoShape 8"/>
          <p:cNvSpPr>
            <a:spLocks noChangeArrowheads="1"/>
          </p:cNvSpPr>
          <p:nvPr/>
        </p:nvSpPr>
        <p:spPr bwMode="auto">
          <a:xfrm>
            <a:off x="3685384" y="4310562"/>
            <a:ext cx="570915" cy="163124"/>
          </a:xfrm>
          <a:prstGeom prst="chevron">
            <a:avLst>
              <a:gd name="adj" fmla="val 13476"/>
            </a:avLst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800" kern="1200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Ideation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CoE </a:t>
            </a:r>
            <a:r>
              <a:rPr lang="en-US" b="1" dirty="0" smtClean="0"/>
              <a:t>Scope: </a:t>
            </a:r>
            <a:r>
              <a:rPr lang="en-US" dirty="0" smtClean="0"/>
              <a:t>Program Phases</a:t>
            </a:r>
            <a:endParaRPr lang="en-US" dirty="0"/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auto">
          <a:xfrm>
            <a:off x="4790928" y="3771932"/>
            <a:ext cx="1102136" cy="163123"/>
          </a:xfrm>
          <a:prstGeom prst="chevron">
            <a:avLst>
              <a:gd name="adj" fmla="val 13476"/>
            </a:avLst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" name="AutoShape 8"/>
          <p:cNvSpPr>
            <a:spLocks noChangeArrowheads="1"/>
          </p:cNvSpPr>
          <p:nvPr/>
        </p:nvSpPr>
        <p:spPr bwMode="auto">
          <a:xfrm>
            <a:off x="6996170" y="3771932"/>
            <a:ext cx="1102136" cy="163124"/>
          </a:xfrm>
          <a:prstGeom prst="chevron">
            <a:avLst>
              <a:gd name="adj" fmla="val 13476"/>
            </a:avLst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 err="1" smtClean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" name="AutoShape 8"/>
          <p:cNvSpPr>
            <a:spLocks noChangeArrowheads="1"/>
          </p:cNvSpPr>
          <p:nvPr/>
        </p:nvSpPr>
        <p:spPr bwMode="auto">
          <a:xfrm>
            <a:off x="3688306" y="3771932"/>
            <a:ext cx="1102136" cy="163124"/>
          </a:xfrm>
          <a:prstGeom prst="chevron">
            <a:avLst>
              <a:gd name="adj" fmla="val 13476"/>
            </a:avLst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s-ES" sz="8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5" name="AutoShape 8"/>
          <p:cNvSpPr>
            <a:spLocks noChangeArrowheads="1"/>
          </p:cNvSpPr>
          <p:nvPr/>
        </p:nvSpPr>
        <p:spPr bwMode="auto">
          <a:xfrm>
            <a:off x="5893550" y="3771932"/>
            <a:ext cx="1102136" cy="163124"/>
          </a:xfrm>
          <a:prstGeom prst="chevron">
            <a:avLst>
              <a:gd name="adj" fmla="val 13476"/>
            </a:avLst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r>
              <a:rPr lang="en-US" sz="8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29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Index</a:t>
            </a: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chemeClr val="bg2">
                  <a:lumMod val="40000"/>
                  <a:lumOff val="60000"/>
                </a:schemeClr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45025" y="1221051"/>
            <a:ext cx="7691014" cy="12044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3" y="3591616"/>
            <a:ext cx="7693819" cy="11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ángulo redondeado 73"/>
          <p:cNvSpPr/>
          <p:nvPr/>
        </p:nvSpPr>
        <p:spPr>
          <a:xfrm>
            <a:off x="2895600" y="3744686"/>
            <a:ext cx="4020457" cy="529771"/>
          </a:xfrm>
          <a:prstGeom prst="round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bject 6"/>
          <p:cNvSpPr txBox="1"/>
          <p:nvPr/>
        </p:nvSpPr>
        <p:spPr>
          <a:xfrm>
            <a:off x="1018735" y="846956"/>
            <a:ext cx="7530179" cy="53155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pc="-90" dirty="0">
                <a:solidFill>
                  <a:srgbClr val="00426A"/>
                </a:solidFill>
              </a:rPr>
              <a:t>When </a:t>
            </a:r>
            <a:r>
              <a:rPr spc="-60" dirty="0">
                <a:solidFill>
                  <a:srgbClr val="00426A"/>
                </a:solidFill>
              </a:rPr>
              <a:t>defining </a:t>
            </a:r>
            <a:r>
              <a:rPr spc="-110" dirty="0" smtClean="0">
                <a:solidFill>
                  <a:srgbClr val="00426A"/>
                </a:solidFill>
              </a:rPr>
              <a:t>a</a:t>
            </a:r>
            <a:r>
              <a:rPr lang="es-ES" spc="-110" dirty="0" smtClean="0">
                <a:solidFill>
                  <a:srgbClr val="00426A"/>
                </a:solidFill>
              </a:rPr>
              <a:t> new </a:t>
            </a:r>
            <a:r>
              <a:rPr lang="es-ES" spc="-110" dirty="0" err="1" smtClean="0">
                <a:solidFill>
                  <a:srgbClr val="00426A"/>
                </a:solidFill>
              </a:rPr>
              <a:t>department</a:t>
            </a:r>
            <a:r>
              <a:rPr spc="-110" dirty="0" smtClean="0">
                <a:solidFill>
                  <a:srgbClr val="00426A"/>
                </a:solidFill>
              </a:rPr>
              <a:t> </a:t>
            </a:r>
            <a:r>
              <a:rPr spc="-295" dirty="0" smtClean="0">
                <a:solidFill>
                  <a:srgbClr val="00426A"/>
                </a:solidFill>
              </a:rPr>
              <a:t> </a:t>
            </a:r>
            <a:r>
              <a:rPr spc="-110" dirty="0">
                <a:solidFill>
                  <a:srgbClr val="00426A"/>
                </a:solidFill>
              </a:rPr>
              <a:t>several </a:t>
            </a:r>
            <a:r>
              <a:rPr spc="-60" dirty="0">
                <a:solidFill>
                  <a:srgbClr val="00426A"/>
                </a:solidFill>
              </a:rPr>
              <a:t>administrative </a:t>
            </a:r>
            <a:r>
              <a:rPr spc="-70" dirty="0">
                <a:solidFill>
                  <a:srgbClr val="00426A"/>
                </a:solidFill>
              </a:rPr>
              <a:t>forms </a:t>
            </a:r>
            <a:r>
              <a:rPr spc="-90" dirty="0">
                <a:solidFill>
                  <a:srgbClr val="00426A"/>
                </a:solidFill>
              </a:rPr>
              <a:t>need </a:t>
            </a:r>
            <a:r>
              <a:rPr dirty="0">
                <a:solidFill>
                  <a:srgbClr val="00426A"/>
                </a:solidFill>
              </a:rPr>
              <a:t>to </a:t>
            </a:r>
            <a:r>
              <a:rPr spc="-90" dirty="0">
                <a:solidFill>
                  <a:srgbClr val="00426A"/>
                </a:solidFill>
              </a:rPr>
              <a:t>be </a:t>
            </a:r>
            <a:r>
              <a:rPr spc="-85" dirty="0">
                <a:solidFill>
                  <a:srgbClr val="00426A"/>
                </a:solidFill>
              </a:rPr>
              <a:t>evaluated </a:t>
            </a:r>
            <a:r>
              <a:rPr spc="-35" dirty="0">
                <a:solidFill>
                  <a:srgbClr val="00426A"/>
                </a:solidFill>
              </a:rPr>
              <a:t>in </a:t>
            </a:r>
            <a:r>
              <a:rPr spc="-50" dirty="0">
                <a:solidFill>
                  <a:srgbClr val="00426A"/>
                </a:solidFill>
              </a:rPr>
              <a:t>order </a:t>
            </a:r>
            <a:r>
              <a:rPr spc="5" dirty="0">
                <a:solidFill>
                  <a:srgbClr val="00426A"/>
                </a:solidFill>
              </a:rPr>
              <a:t>to</a:t>
            </a:r>
            <a:r>
              <a:rPr spc="-295" dirty="0">
                <a:solidFill>
                  <a:srgbClr val="00426A"/>
                </a:solidFill>
              </a:rPr>
              <a:t> </a:t>
            </a:r>
            <a:r>
              <a:rPr spc="-80" dirty="0">
                <a:solidFill>
                  <a:srgbClr val="00426A"/>
                </a:solidFill>
              </a:rPr>
              <a:t>select  </a:t>
            </a:r>
            <a:r>
              <a:rPr spc="-30" dirty="0">
                <a:solidFill>
                  <a:srgbClr val="00426A"/>
                </a:solidFill>
              </a:rPr>
              <a:t>the</a:t>
            </a:r>
            <a:r>
              <a:rPr spc="-105" dirty="0">
                <a:solidFill>
                  <a:srgbClr val="00426A"/>
                </a:solidFill>
              </a:rPr>
              <a:t> </a:t>
            </a:r>
            <a:r>
              <a:rPr spc="-85" dirty="0">
                <a:solidFill>
                  <a:srgbClr val="00426A"/>
                </a:solidFill>
              </a:rPr>
              <a:t>one</a:t>
            </a:r>
            <a:r>
              <a:rPr spc="-90" dirty="0">
                <a:solidFill>
                  <a:srgbClr val="00426A"/>
                </a:solidFill>
              </a:rPr>
              <a:t> </a:t>
            </a:r>
            <a:r>
              <a:rPr spc="-5" dirty="0">
                <a:solidFill>
                  <a:srgbClr val="00426A"/>
                </a:solidFill>
              </a:rPr>
              <a:t>with</a:t>
            </a:r>
            <a:r>
              <a:rPr spc="-90" dirty="0">
                <a:solidFill>
                  <a:srgbClr val="00426A"/>
                </a:solidFill>
              </a:rPr>
              <a:t> </a:t>
            </a:r>
            <a:r>
              <a:rPr spc="-80" dirty="0">
                <a:solidFill>
                  <a:srgbClr val="00426A"/>
                </a:solidFill>
              </a:rPr>
              <a:t>best</a:t>
            </a:r>
            <a:r>
              <a:rPr spc="-85" dirty="0">
                <a:solidFill>
                  <a:srgbClr val="00426A"/>
                </a:solidFill>
              </a:rPr>
              <a:t> </a:t>
            </a:r>
            <a:r>
              <a:rPr spc="-35" dirty="0">
                <a:solidFill>
                  <a:srgbClr val="00426A"/>
                </a:solidFill>
              </a:rPr>
              <a:t>profits</a:t>
            </a:r>
            <a:r>
              <a:rPr spc="-85" dirty="0">
                <a:solidFill>
                  <a:srgbClr val="00426A"/>
                </a:solidFill>
              </a:rPr>
              <a:t> </a:t>
            </a:r>
            <a:r>
              <a:rPr spc="-20" dirty="0">
                <a:solidFill>
                  <a:srgbClr val="00426A"/>
                </a:solidFill>
              </a:rPr>
              <a:t>for</a:t>
            </a:r>
            <a:r>
              <a:rPr spc="-85" dirty="0">
                <a:solidFill>
                  <a:srgbClr val="00426A"/>
                </a:solidFill>
              </a:rPr>
              <a:t> </a:t>
            </a:r>
            <a:r>
              <a:rPr spc="-30" dirty="0">
                <a:solidFill>
                  <a:srgbClr val="00426A"/>
                </a:solidFill>
              </a:rPr>
              <a:t>the</a:t>
            </a:r>
            <a:r>
              <a:rPr spc="-100" dirty="0">
                <a:solidFill>
                  <a:srgbClr val="00426A"/>
                </a:solidFill>
              </a:rPr>
              <a:t> </a:t>
            </a:r>
            <a:r>
              <a:rPr lang="es-ES" spc="-60" dirty="0" smtClean="0">
                <a:solidFill>
                  <a:srgbClr val="00426A"/>
                </a:solidFill>
              </a:rPr>
              <a:t>E</a:t>
            </a:r>
            <a:r>
              <a:rPr spc="-60" dirty="0" err="1" smtClean="0">
                <a:solidFill>
                  <a:srgbClr val="00426A"/>
                </a:solidFill>
              </a:rPr>
              <a:t>nterprise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8" name="object 7"/>
          <p:cNvSpPr/>
          <p:nvPr/>
        </p:nvSpPr>
        <p:spPr>
          <a:xfrm>
            <a:off x="1616925" y="1910887"/>
            <a:ext cx="3323591" cy="304800"/>
          </a:xfrm>
          <a:custGeom>
            <a:avLst/>
            <a:gdLst/>
            <a:ahLst/>
            <a:cxnLst/>
            <a:rect l="l" t="t" r="r" b="b"/>
            <a:pathLst>
              <a:path w="3260725" h="304800">
                <a:moveTo>
                  <a:pt x="0" y="304800"/>
                </a:moveTo>
                <a:lnTo>
                  <a:pt x="3260725" y="304800"/>
                </a:lnTo>
                <a:lnTo>
                  <a:pt x="3260725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675A4"/>
          </a:solidFill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object 8"/>
          <p:cNvSpPr/>
          <p:nvPr/>
        </p:nvSpPr>
        <p:spPr>
          <a:xfrm>
            <a:off x="4901146" y="1910888"/>
            <a:ext cx="3540908" cy="304800"/>
          </a:xfrm>
          <a:custGeom>
            <a:avLst/>
            <a:gdLst/>
            <a:ahLst/>
            <a:cxnLst/>
            <a:rect l="l" t="t" r="r" b="b"/>
            <a:pathLst>
              <a:path w="4395470" h="304800">
                <a:moveTo>
                  <a:pt x="0" y="304800"/>
                </a:moveTo>
                <a:lnTo>
                  <a:pt x="4395343" y="304800"/>
                </a:lnTo>
                <a:lnTo>
                  <a:pt x="4395343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675A4"/>
          </a:solidFill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object 10"/>
          <p:cNvSpPr/>
          <p:nvPr/>
        </p:nvSpPr>
        <p:spPr>
          <a:xfrm>
            <a:off x="1616924" y="2231660"/>
            <a:ext cx="53938" cy="1344105"/>
          </a:xfrm>
          <a:custGeom>
            <a:avLst/>
            <a:gdLst/>
            <a:ahLst/>
            <a:cxnLst/>
            <a:rect l="l" t="t" r="r" b="b"/>
            <a:pathLst>
              <a:path h="4467859">
                <a:moveTo>
                  <a:pt x="0" y="0"/>
                </a:moveTo>
                <a:lnTo>
                  <a:pt x="0" y="4467402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2" name="object 11"/>
          <p:cNvSpPr/>
          <p:nvPr/>
        </p:nvSpPr>
        <p:spPr>
          <a:xfrm>
            <a:off x="4901146" y="823231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0"/>
                </a:moveTo>
                <a:lnTo>
                  <a:pt x="0" y="3111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4901145" y="2261481"/>
            <a:ext cx="45720" cy="1314284"/>
          </a:xfrm>
          <a:custGeom>
            <a:avLst/>
            <a:gdLst/>
            <a:ahLst/>
            <a:cxnLst/>
            <a:rect l="l" t="t" r="r" b="b"/>
            <a:pathLst>
              <a:path h="4467859">
                <a:moveTo>
                  <a:pt x="0" y="0"/>
                </a:moveTo>
                <a:lnTo>
                  <a:pt x="0" y="4467402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5" name="object 14"/>
          <p:cNvSpPr/>
          <p:nvPr/>
        </p:nvSpPr>
        <p:spPr>
          <a:xfrm>
            <a:off x="614769" y="2231660"/>
            <a:ext cx="7827285" cy="45719"/>
          </a:xfrm>
          <a:custGeom>
            <a:avLst/>
            <a:gdLst/>
            <a:ahLst/>
            <a:cxnLst/>
            <a:rect l="l" t="t" r="r" b="b"/>
            <a:pathLst>
              <a:path w="8688070">
                <a:moveTo>
                  <a:pt x="0" y="0"/>
                </a:moveTo>
                <a:lnTo>
                  <a:pt x="8688070" y="0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6" name="object 16"/>
          <p:cNvSpPr/>
          <p:nvPr/>
        </p:nvSpPr>
        <p:spPr>
          <a:xfrm>
            <a:off x="614769" y="3027188"/>
            <a:ext cx="7827285" cy="45719"/>
          </a:xfrm>
          <a:custGeom>
            <a:avLst/>
            <a:gdLst/>
            <a:ahLst/>
            <a:cxnLst/>
            <a:rect l="l" t="t" r="r" b="b"/>
            <a:pathLst>
              <a:path w="8688070">
                <a:moveTo>
                  <a:pt x="0" y="0"/>
                </a:moveTo>
                <a:lnTo>
                  <a:pt x="8688070" y="0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7" name="object 17"/>
          <p:cNvSpPr/>
          <p:nvPr/>
        </p:nvSpPr>
        <p:spPr>
          <a:xfrm flipV="1">
            <a:off x="614769" y="3512556"/>
            <a:ext cx="7827285" cy="63210"/>
          </a:xfrm>
          <a:custGeom>
            <a:avLst/>
            <a:gdLst/>
            <a:ahLst/>
            <a:cxnLst/>
            <a:rect l="l" t="t" r="r" b="b"/>
            <a:pathLst>
              <a:path w="8688070">
                <a:moveTo>
                  <a:pt x="0" y="0"/>
                </a:moveTo>
                <a:lnTo>
                  <a:pt x="8688070" y="0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8" name="object 18"/>
          <p:cNvSpPr/>
          <p:nvPr/>
        </p:nvSpPr>
        <p:spPr>
          <a:xfrm>
            <a:off x="621119" y="823231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0"/>
                </a:moveTo>
                <a:lnTo>
                  <a:pt x="0" y="3111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object 19"/>
          <p:cNvSpPr/>
          <p:nvPr/>
        </p:nvSpPr>
        <p:spPr>
          <a:xfrm flipH="1">
            <a:off x="575398" y="2231660"/>
            <a:ext cx="45719" cy="1344106"/>
          </a:xfrm>
          <a:custGeom>
            <a:avLst/>
            <a:gdLst/>
            <a:ahLst/>
            <a:cxnLst/>
            <a:rect l="l" t="t" r="r" b="b"/>
            <a:pathLst>
              <a:path h="4467859">
                <a:moveTo>
                  <a:pt x="0" y="0"/>
                </a:moveTo>
                <a:lnTo>
                  <a:pt x="0" y="4467402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object 20"/>
          <p:cNvSpPr/>
          <p:nvPr/>
        </p:nvSpPr>
        <p:spPr>
          <a:xfrm>
            <a:off x="8887833" y="150780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0"/>
                </a:moveTo>
                <a:lnTo>
                  <a:pt x="0" y="3111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object 21"/>
          <p:cNvSpPr/>
          <p:nvPr/>
        </p:nvSpPr>
        <p:spPr>
          <a:xfrm flipH="1">
            <a:off x="8396334" y="2231659"/>
            <a:ext cx="55565" cy="1344105"/>
          </a:xfrm>
          <a:custGeom>
            <a:avLst/>
            <a:gdLst/>
            <a:ahLst/>
            <a:cxnLst/>
            <a:rect l="l" t="t" r="r" b="b"/>
            <a:pathLst>
              <a:path h="4467859">
                <a:moveTo>
                  <a:pt x="0" y="0"/>
                </a:moveTo>
                <a:lnTo>
                  <a:pt x="0" y="4467402"/>
                </a:lnTo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object 22"/>
          <p:cNvSpPr/>
          <p:nvPr/>
        </p:nvSpPr>
        <p:spPr>
          <a:xfrm>
            <a:off x="206112" y="1514157"/>
            <a:ext cx="8688070" cy="0"/>
          </a:xfrm>
          <a:custGeom>
            <a:avLst/>
            <a:gdLst/>
            <a:ahLst/>
            <a:cxnLst/>
            <a:rect l="l" t="t" r="r" b="b"/>
            <a:pathLst>
              <a:path w="8688070">
                <a:moveTo>
                  <a:pt x="0" y="0"/>
                </a:moveTo>
                <a:lnTo>
                  <a:pt x="868807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object 24"/>
          <p:cNvSpPr txBox="1"/>
          <p:nvPr/>
        </p:nvSpPr>
        <p:spPr>
          <a:xfrm>
            <a:off x="1640420" y="1949665"/>
            <a:ext cx="325087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600" spc="-35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Main</a:t>
            </a:r>
            <a:r>
              <a:rPr sz="1600" spc="-165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Benefits</a:t>
            </a:r>
            <a:endParaRPr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object 25"/>
          <p:cNvSpPr txBox="1"/>
          <p:nvPr/>
        </p:nvSpPr>
        <p:spPr>
          <a:xfrm>
            <a:off x="4901144" y="1934693"/>
            <a:ext cx="35409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600" spc="-35" dirty="0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Main</a:t>
            </a:r>
            <a:r>
              <a:rPr lang="es-ES" sz="1600" spc="-35" dirty="0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600" spc="-75" dirty="0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Inconveniences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0" name="object 31"/>
          <p:cNvSpPr txBox="1"/>
          <p:nvPr/>
        </p:nvSpPr>
        <p:spPr>
          <a:xfrm>
            <a:off x="662651" y="2490689"/>
            <a:ext cx="9542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85420" algn="l"/>
              </a:tabLst>
            </a:pP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s-ES"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dirty="0" err="1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es-ES"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división </a:t>
            </a: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1" name="object 32"/>
          <p:cNvSpPr txBox="1"/>
          <p:nvPr/>
        </p:nvSpPr>
        <p:spPr>
          <a:xfrm>
            <a:off x="1663279" y="2261481"/>
            <a:ext cx="3191510" cy="60529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 to business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reaction plans as business is closed </a:t>
            </a: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dirty="0" err="1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</a:t>
            </a:r>
            <a:endParaRPr sz="90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accurate training sessions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Empl. can be transferred instead of being hired</a:t>
            </a:r>
          </a:p>
        </p:txBody>
      </p:sp>
      <p:sp>
        <p:nvSpPr>
          <p:cNvPr id="62" name="object 33"/>
          <p:cNvSpPr txBox="1"/>
          <p:nvPr/>
        </p:nvSpPr>
        <p:spPr>
          <a:xfrm>
            <a:off x="4956711" y="2395948"/>
            <a:ext cx="3278005" cy="441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 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SLAs needs to be measured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 Improving actions must be put in place in case satisfaction and/or  efficiency level decreased</a:t>
            </a:r>
          </a:p>
        </p:txBody>
      </p:sp>
      <p:sp>
        <p:nvSpPr>
          <p:cNvPr id="63" name="object 40"/>
          <p:cNvSpPr txBox="1"/>
          <p:nvPr/>
        </p:nvSpPr>
        <p:spPr>
          <a:xfrm>
            <a:off x="614769" y="3070488"/>
            <a:ext cx="1025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643" defTabSz="685772" fontAlgn="base">
              <a:spcBef>
                <a:spcPct val="0"/>
              </a:spcBef>
              <a:spcAft>
                <a:spcPct val="0"/>
              </a:spcAft>
              <a:buClr>
                <a:srgbClr val="0093B7">
                  <a:lumMod val="50000"/>
                </a:srgbClr>
              </a:buClr>
              <a:buSzPct val="120000"/>
            </a:pPr>
            <a:r>
              <a:rPr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Option </a:t>
            </a:r>
            <a:r>
              <a:rPr lang="es-ES"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2</a:t>
            </a:r>
            <a:r>
              <a:rPr sz="900" dirty="0" smtClean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:  </a:t>
            </a:r>
            <a:r>
              <a:rPr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externalization  of the </a:t>
            </a:r>
            <a:r>
              <a:rPr lang="es-ES"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s-ES" sz="900" dirty="0" err="1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CoE</a:t>
            </a:r>
            <a:r>
              <a:rPr lang="es-ES"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endParaRPr sz="900" dirty="0">
              <a:solidFill>
                <a:srgbClr val="3675A4"/>
              </a:solidFill>
              <a:latin typeface="Arial" panose="020B0604020202020204" pitchFamily="34" charset="0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64" name="object 41"/>
          <p:cNvSpPr txBox="1"/>
          <p:nvPr/>
        </p:nvSpPr>
        <p:spPr>
          <a:xfrm>
            <a:off x="1664043" y="3034522"/>
            <a:ext cx="3096260" cy="441146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  <a:defRPr sz="90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3675A4"/>
                </a:solidFill>
              </a:rPr>
              <a:t>None hiring</a:t>
            </a:r>
          </a:p>
          <a:p>
            <a:r>
              <a:rPr dirty="0">
                <a:solidFill>
                  <a:srgbClr val="3675A4"/>
                </a:solidFill>
              </a:rPr>
              <a:t>None responsibility on the procudure:customer  satisfaction oriented procedure in place</a:t>
            </a:r>
          </a:p>
        </p:txBody>
      </p:sp>
      <p:sp>
        <p:nvSpPr>
          <p:cNvPr id="65" name="object 42"/>
          <p:cNvSpPr txBox="1"/>
          <p:nvPr/>
        </p:nvSpPr>
        <p:spPr>
          <a:xfrm>
            <a:off x="4921922" y="3053088"/>
            <a:ext cx="30686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 Adaptation to </a:t>
            </a:r>
            <a:r>
              <a:rPr lang="es-ES"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culture and procedures</a:t>
            </a:r>
          </a:p>
          <a:p>
            <a:pPr marL="12700"/>
            <a:r>
              <a:rPr sz="900" dirty="0">
                <a:solidFill>
                  <a:srgbClr val="3675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 Re-invoicing procedure (if applied)</a:t>
            </a:r>
          </a:p>
        </p:txBody>
      </p:sp>
      <p:sp>
        <p:nvSpPr>
          <p:cNvPr id="66" name="Redondear rectángulo de esquina diagonal 65"/>
          <p:cNvSpPr/>
          <p:nvPr/>
        </p:nvSpPr>
        <p:spPr>
          <a:xfrm>
            <a:off x="616932" y="2237602"/>
            <a:ext cx="7825122" cy="795998"/>
          </a:xfrm>
          <a:prstGeom prst="round2Diag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Arial" panose="020B0604020202020204" pitchFamily="34" charset="0"/>
            </a:endParaRPr>
          </a:p>
        </p:txBody>
      </p:sp>
      <p:sp>
        <p:nvSpPr>
          <p:cNvPr id="67" name="Redondear rectángulo de esquina diagonal 66"/>
          <p:cNvSpPr/>
          <p:nvPr/>
        </p:nvSpPr>
        <p:spPr>
          <a:xfrm>
            <a:off x="4099088" y="3923012"/>
            <a:ext cx="564527" cy="230359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4676445" y="3899998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 err="1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</a:t>
            </a:r>
            <a:endParaRPr lang="en-US" sz="90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Business Model: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Organization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Legal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 txBox="1"/>
          <p:nvPr/>
        </p:nvSpPr>
        <p:spPr>
          <a:xfrm>
            <a:off x="1018735" y="846956"/>
            <a:ext cx="7530179" cy="53155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lang="en-US" spc="-130" dirty="0">
                <a:solidFill>
                  <a:srgbClr val="00426A"/>
                </a:solidFill>
              </a:rPr>
              <a:t>An </a:t>
            </a:r>
            <a:r>
              <a:rPr lang="en-US" spc="-65" dirty="0">
                <a:solidFill>
                  <a:srgbClr val="00426A"/>
                </a:solidFill>
              </a:rPr>
              <a:t>effective </a:t>
            </a:r>
            <a:r>
              <a:rPr lang="en-US" spc="-105" dirty="0">
                <a:solidFill>
                  <a:srgbClr val="00426A"/>
                </a:solidFill>
              </a:rPr>
              <a:t>governance </a:t>
            </a:r>
            <a:r>
              <a:rPr lang="en-US" spc="-50" dirty="0">
                <a:solidFill>
                  <a:srgbClr val="00426A"/>
                </a:solidFill>
              </a:rPr>
              <a:t>structure </a:t>
            </a:r>
            <a:r>
              <a:rPr lang="en-US" spc="-20" dirty="0">
                <a:solidFill>
                  <a:srgbClr val="00426A"/>
                </a:solidFill>
              </a:rPr>
              <a:t>for </a:t>
            </a:r>
            <a:r>
              <a:rPr lang="en-US" spc="-105" dirty="0">
                <a:solidFill>
                  <a:srgbClr val="00426A"/>
                </a:solidFill>
              </a:rPr>
              <a:t>managing </a:t>
            </a:r>
            <a:r>
              <a:rPr lang="en-US" spc="-75" dirty="0">
                <a:solidFill>
                  <a:srgbClr val="00426A"/>
                </a:solidFill>
              </a:rPr>
              <a:t>relationships </a:t>
            </a:r>
            <a:r>
              <a:rPr lang="en-US" spc="-5" dirty="0">
                <a:solidFill>
                  <a:srgbClr val="00426A"/>
                </a:solidFill>
              </a:rPr>
              <a:t>with </a:t>
            </a:r>
            <a:r>
              <a:rPr lang="en-US" spc="-135" dirty="0">
                <a:solidFill>
                  <a:srgbClr val="00426A"/>
                </a:solidFill>
              </a:rPr>
              <a:t>key </a:t>
            </a:r>
            <a:r>
              <a:rPr lang="en-US" spc="-100" dirty="0">
                <a:solidFill>
                  <a:srgbClr val="00426A"/>
                </a:solidFill>
              </a:rPr>
              <a:t>stakeholders  </a:t>
            </a:r>
            <a:r>
              <a:rPr lang="en-US" spc="-85" dirty="0">
                <a:solidFill>
                  <a:srgbClr val="00426A"/>
                </a:solidFill>
              </a:rPr>
              <a:t>contains </a:t>
            </a:r>
            <a:r>
              <a:rPr lang="en-US" spc="-35" dirty="0">
                <a:solidFill>
                  <a:srgbClr val="00426A"/>
                </a:solidFill>
              </a:rPr>
              <a:t>at </a:t>
            </a:r>
            <a:r>
              <a:rPr lang="en-US" spc="-85" dirty="0">
                <a:solidFill>
                  <a:srgbClr val="00426A"/>
                </a:solidFill>
              </a:rPr>
              <a:t>least </a:t>
            </a:r>
            <a:r>
              <a:rPr lang="en-US" spc="-45" dirty="0">
                <a:solidFill>
                  <a:srgbClr val="00426A"/>
                </a:solidFill>
              </a:rPr>
              <a:t>three </a:t>
            </a:r>
            <a:r>
              <a:rPr lang="en-US" spc="-90" dirty="0">
                <a:solidFill>
                  <a:srgbClr val="00426A"/>
                </a:solidFill>
              </a:rPr>
              <a:t>dimensions </a:t>
            </a:r>
            <a:r>
              <a:rPr lang="en-US" spc="-15" dirty="0">
                <a:solidFill>
                  <a:srgbClr val="00426A"/>
                </a:solidFill>
              </a:rPr>
              <a:t>that </a:t>
            </a:r>
            <a:r>
              <a:rPr lang="en-US" spc="-90" dirty="0">
                <a:solidFill>
                  <a:srgbClr val="00426A"/>
                </a:solidFill>
              </a:rPr>
              <a:t>need </a:t>
            </a:r>
            <a:r>
              <a:rPr lang="en-US" dirty="0">
                <a:solidFill>
                  <a:srgbClr val="00426A"/>
                </a:solidFill>
              </a:rPr>
              <a:t>to</a:t>
            </a:r>
            <a:r>
              <a:rPr lang="en-US" spc="-295" dirty="0">
                <a:solidFill>
                  <a:srgbClr val="00426A"/>
                </a:solidFill>
              </a:rPr>
              <a:t> </a:t>
            </a:r>
            <a:r>
              <a:rPr lang="en-US" spc="-90" dirty="0">
                <a:solidFill>
                  <a:srgbClr val="00426A"/>
                </a:solidFill>
              </a:rPr>
              <a:t>be </a:t>
            </a:r>
            <a:r>
              <a:rPr lang="en-US" spc="-60" dirty="0">
                <a:solidFill>
                  <a:srgbClr val="00426A"/>
                </a:solidFill>
              </a:rPr>
              <a:t>defined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19497" y="1674039"/>
            <a:ext cx="2880000" cy="0"/>
          </a:xfrm>
          <a:custGeom>
            <a:avLst/>
            <a:gdLst/>
            <a:ahLst/>
            <a:cxnLst/>
            <a:rect l="l" t="t" r="r" b="b"/>
            <a:pathLst>
              <a:path w="3898900">
                <a:moveTo>
                  <a:pt x="0" y="0"/>
                </a:moveTo>
                <a:lnTo>
                  <a:pt x="3898646" y="0"/>
                </a:lnTo>
              </a:path>
            </a:pathLst>
          </a:custGeom>
          <a:ln w="25908">
            <a:solidFill>
              <a:srgbClr val="00426A"/>
            </a:solidFill>
          </a:ln>
        </p:spPr>
        <p:txBody>
          <a:bodyPr wrap="square" lIns="0" tIns="0" rIns="0" bIns="0" rtlCol="0"/>
          <a:lstStyle/>
          <a:p>
            <a:endParaRPr sz="1000">
              <a:latin typeface="+mn-lt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162832" y="1671680"/>
            <a:ext cx="3898900" cy="0"/>
          </a:xfrm>
          <a:custGeom>
            <a:avLst/>
            <a:gdLst/>
            <a:ahLst/>
            <a:cxnLst/>
            <a:rect l="l" t="t" r="r" b="b"/>
            <a:pathLst>
              <a:path w="3898900">
                <a:moveTo>
                  <a:pt x="0" y="0"/>
                </a:moveTo>
                <a:lnTo>
                  <a:pt x="3898646" y="0"/>
                </a:lnTo>
              </a:path>
            </a:pathLst>
          </a:custGeom>
          <a:ln w="25908">
            <a:solidFill>
              <a:srgbClr val="00426A"/>
            </a:solidFill>
          </a:ln>
        </p:spPr>
        <p:txBody>
          <a:bodyPr wrap="square" lIns="0" tIns="0" rIns="0" bIns="0" rtlCol="0"/>
          <a:lstStyle/>
          <a:p>
            <a:endParaRPr sz="100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736" y="1779957"/>
            <a:ext cx="2880762" cy="2960426"/>
          </a:xfrm>
          <a:prstGeom prst="rect">
            <a:avLst/>
          </a:prstGeom>
          <a:solidFill>
            <a:srgbClr val="E9F2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105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Establishes </a:t>
            </a:r>
            <a:r>
              <a:rPr sz="105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accountability for each </a:t>
            </a:r>
            <a:r>
              <a:rPr sz="105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spcBef>
                <a:spcPts val="100"/>
              </a:spcBef>
              <a:tabLst>
                <a:tab pos="185420" algn="l"/>
              </a:tabLst>
            </a:pPr>
            <a:endParaRPr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105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the ways that parties interact with each  other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105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a service management framework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105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supported by a number of planning, performance  reporting and control </a:t>
            </a:r>
            <a:r>
              <a:rPr sz="105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lang="es-ES" sz="1050" dirty="0" smtClean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endParaRPr sz="105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8"/>
          <p:cNvSpPr/>
          <p:nvPr/>
        </p:nvSpPr>
        <p:spPr>
          <a:xfrm>
            <a:off x="4034110" y="1778433"/>
            <a:ext cx="45719" cy="2961950"/>
          </a:xfrm>
          <a:custGeom>
            <a:avLst/>
            <a:gdLst/>
            <a:ahLst/>
            <a:cxnLst/>
            <a:rect l="l" t="t" r="r" b="b"/>
            <a:pathLst>
              <a:path h="3996054">
                <a:moveTo>
                  <a:pt x="0" y="0"/>
                </a:moveTo>
                <a:lnTo>
                  <a:pt x="0" y="3996004"/>
                </a:lnTo>
              </a:path>
            </a:pathLst>
          </a:custGeom>
          <a:ln w="38100">
            <a:solidFill>
              <a:srgbClr val="00426A"/>
            </a:solidFill>
          </a:ln>
        </p:spPr>
        <p:txBody>
          <a:bodyPr wrap="square" lIns="0" tIns="0" rIns="0" bIns="0" rtlCol="0"/>
          <a:lstStyle/>
          <a:p>
            <a:endParaRPr sz="1000">
              <a:latin typeface="+mn-lt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4059723" y="1778433"/>
            <a:ext cx="206217" cy="2961950"/>
          </a:xfrm>
          <a:custGeom>
            <a:avLst/>
            <a:gdLst/>
            <a:ahLst/>
            <a:cxnLst/>
            <a:rect l="l" t="t" r="r" b="b"/>
            <a:pathLst>
              <a:path w="190500" h="455929">
                <a:moveTo>
                  <a:pt x="0" y="0"/>
                </a:moveTo>
                <a:lnTo>
                  <a:pt x="0" y="455675"/>
                </a:lnTo>
                <a:lnTo>
                  <a:pt x="190500" y="227837"/>
                </a:lnTo>
                <a:lnTo>
                  <a:pt x="0" y="0"/>
                </a:lnTo>
                <a:close/>
              </a:path>
            </a:pathLst>
          </a:custGeom>
          <a:solidFill>
            <a:srgbClr val="3675A4"/>
          </a:solidFill>
        </p:spPr>
        <p:txBody>
          <a:bodyPr wrap="square" lIns="0" tIns="0" rIns="0" bIns="0" rtlCol="0"/>
          <a:lstStyle/>
          <a:p>
            <a:endParaRPr sz="1000">
              <a:latin typeface="+mn-lt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4366963" y="1820447"/>
            <a:ext cx="3694769" cy="622606"/>
          </a:xfrm>
          <a:prstGeom prst="rect">
            <a:avLst/>
          </a:prstGeom>
          <a:ln w="9144">
            <a:solidFill>
              <a:srgbClr val="00426A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2075">
              <a:spcBef>
                <a:spcPts val="75"/>
              </a:spcBef>
            </a:pPr>
            <a:r>
              <a:rPr sz="1200" spc="-105" dirty="0">
                <a:solidFill>
                  <a:srgbClr val="00426A"/>
                </a:solidFill>
              </a:rPr>
              <a:t>SERVICE MANAGEMENT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 clear allocation of </a:t>
            </a:r>
            <a:r>
              <a:rPr lang="en-US"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r>
              <a:rPr sz="900" dirty="0" smtClean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each process (documented), however without a  formal contract. No formal description of services  catalogue</a:t>
            </a:r>
          </a:p>
        </p:txBody>
      </p:sp>
      <p:sp>
        <p:nvSpPr>
          <p:cNvPr id="10" name="object 12"/>
          <p:cNvSpPr txBox="1"/>
          <p:nvPr/>
        </p:nvSpPr>
        <p:spPr>
          <a:xfrm>
            <a:off x="4366963" y="2810734"/>
            <a:ext cx="3694769" cy="623248"/>
          </a:xfrm>
          <a:prstGeom prst="rect">
            <a:avLst/>
          </a:prstGeom>
          <a:ln w="9144">
            <a:solidFill>
              <a:srgbClr val="00426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2075">
              <a:spcBef>
                <a:spcPts val="75"/>
              </a:spcBef>
            </a:pPr>
            <a:r>
              <a:rPr sz="1200" spc="-105" dirty="0">
                <a:solidFill>
                  <a:srgbClr val="00426A"/>
                </a:solidFill>
              </a:rPr>
              <a:t>PRICING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FTEs’ cost estimated to conduct workload  Cost allocation  based on a simple rule that broadly accounts for  utilization of services by </a:t>
            </a:r>
            <a:r>
              <a:rPr lang="es-ES"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endParaRPr sz="90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4366963" y="3801664"/>
            <a:ext cx="3694769" cy="938719"/>
          </a:xfrm>
          <a:prstGeom prst="rect">
            <a:avLst/>
          </a:prstGeom>
          <a:ln w="9144">
            <a:solidFill>
              <a:srgbClr val="00426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2075">
              <a:spcBef>
                <a:spcPts val="75"/>
              </a:spcBef>
            </a:pPr>
            <a:r>
              <a:rPr sz="1200" spc="-105" dirty="0">
                <a:solidFill>
                  <a:srgbClr val="00426A"/>
                </a:solidFill>
              </a:rPr>
              <a:t>PERFORMANCE MANAGEMENT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metrics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SLAs (none SLA related to</a:t>
            </a:r>
            <a:r>
              <a:rPr lang="es-ES"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COE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 as there  is not a formal contract)</a:t>
            </a: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between </a:t>
            </a:r>
            <a:r>
              <a:rPr lang="es-ES"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  </a:t>
            </a: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s-ES"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endParaRPr sz="900" dirty="0">
              <a:solidFill>
                <a:srgbClr val="0032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spcBef>
                <a:spcPts val="100"/>
              </a:spcBef>
              <a:buFont typeface="Wingdings" panose="05000000000000000000" pitchFamily="2" charset="2"/>
              <a:buChar char="ü"/>
              <a:tabLst>
                <a:tab pos="185420" algn="l"/>
              </a:tabLst>
            </a:pPr>
            <a:r>
              <a:rPr sz="900" dirty="0">
                <a:solidFill>
                  <a:srgbClr val="0032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Business Model: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Organization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Index</a:t>
            </a: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45025" y="1221051"/>
            <a:ext cx="7691014" cy="12044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3" y="3591616"/>
            <a:ext cx="7693819" cy="11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1"/>
          <p:cNvGraphicFramePr/>
          <p:nvPr>
            <p:extLst>
              <p:ext uri="{D42A27DB-BD31-4B8C-83A1-F6EECF244321}">
                <p14:modId xmlns:p14="http://schemas.microsoft.com/office/powerpoint/2010/main" val="2309680954"/>
              </p:ext>
            </p:extLst>
          </p:nvPr>
        </p:nvGraphicFramePr>
        <p:xfrm>
          <a:off x="442686" y="1378856"/>
          <a:ext cx="8004628" cy="221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442687" y="4034969"/>
            <a:ext cx="8004627" cy="428171"/>
          </a:xfrm>
          <a:prstGeom prst="rect">
            <a:avLst/>
          </a:prstGeom>
          <a:solidFill>
            <a:srgbClr val="E9F2F7"/>
          </a:solidFill>
          <a:ln>
            <a:solidFill>
              <a:srgbClr val="E9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Licenses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are managed by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the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Platform Manager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738633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Management: 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Studio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Flow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1"/>
          <p:cNvGraphicFramePr/>
          <p:nvPr>
            <p:extLst>
              <p:ext uri="{D42A27DB-BD31-4B8C-83A1-F6EECF244321}">
                <p14:modId xmlns:p14="http://schemas.microsoft.com/office/powerpoint/2010/main" val="3547933880"/>
              </p:ext>
            </p:extLst>
          </p:nvPr>
        </p:nvGraphicFramePr>
        <p:xfrm>
          <a:off x="442686" y="1378856"/>
          <a:ext cx="8004628" cy="221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738633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Management: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Orchestrator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Flow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442687" y="4034969"/>
            <a:ext cx="8004627" cy="428171"/>
          </a:xfrm>
          <a:prstGeom prst="rect">
            <a:avLst/>
          </a:prstGeom>
          <a:solidFill>
            <a:srgbClr val="E9F2F7"/>
          </a:solidFill>
          <a:ln>
            <a:solidFill>
              <a:srgbClr val="E9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Licenses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are managed by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the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Platform Manager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3">
            <a:extLst>
              <a:ext uri="{FF2B5EF4-FFF2-40B4-BE49-F238E27FC236}">
                <a16:creationId xmlns:a16="http://schemas.microsoft.com/office/drawing/2014/main" xmlns="" id="{E4B7ACA8-9FDC-984D-95C5-40745C48EA37}"/>
              </a:ext>
            </a:extLst>
          </p:cNvPr>
          <p:cNvSpPr/>
          <p:nvPr/>
        </p:nvSpPr>
        <p:spPr>
          <a:xfrm rot="16200000" flipV="1">
            <a:off x="-464821" y="464821"/>
            <a:ext cx="5143501" cy="4213859"/>
          </a:xfrm>
          <a:custGeom>
            <a:avLst/>
            <a:gdLst>
              <a:gd name="connsiteX0" fmla="*/ 7480301 w 7480301"/>
              <a:gd name="connsiteY0" fmla="*/ 7789070 h 7789070"/>
              <a:gd name="connsiteX1" fmla="*/ 7480301 w 7480301"/>
              <a:gd name="connsiteY1" fmla="*/ 2029179 h 7789070"/>
              <a:gd name="connsiteX2" fmla="*/ 0 w 7480301"/>
              <a:gd name="connsiteY2" fmla="*/ 0 h 7789070"/>
              <a:gd name="connsiteX3" fmla="*/ 0 w 7480301"/>
              <a:gd name="connsiteY3" fmla="*/ 7789070 h 778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0301" h="7789070">
                <a:moveTo>
                  <a:pt x="7480301" y="7789070"/>
                </a:moveTo>
                <a:lnTo>
                  <a:pt x="7480301" y="2029179"/>
                </a:lnTo>
                <a:lnTo>
                  <a:pt x="0" y="0"/>
                </a:lnTo>
                <a:lnTo>
                  <a:pt x="0" y="7789070"/>
                </a:lnTo>
                <a:close/>
              </a:path>
            </a:pathLst>
          </a:custGeom>
          <a:solidFill>
            <a:srgbClr val="6EA6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99" b="0" i="0" u="none" strike="noStrike" kern="1200" cap="none" spc="0" normalizeH="0" baseline="0" noProof="0" dirty="0" smtClean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 Light"/>
              <a:ea typeface="+mn-ea"/>
              <a:cs typeface="+mn-cs"/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57681"/>
              </p:ext>
            </p:extLst>
          </p:nvPr>
        </p:nvGraphicFramePr>
        <p:xfrm>
          <a:off x="4213858" y="2185263"/>
          <a:ext cx="4427223" cy="1214822"/>
        </p:xfrm>
        <a:graphic>
          <a:graphicData uri="http://schemas.openxmlformats.org/drawingml/2006/table">
            <a:tbl>
              <a:tblPr/>
              <a:tblGrid>
                <a:gridCol w="1468435">
                  <a:extLst>
                    <a:ext uri="{9D8B030D-6E8A-4147-A177-3AD203B41FA5}">
                      <a16:colId xmlns:a16="http://schemas.microsoft.com/office/drawing/2014/main" xmlns="" val="3099417934"/>
                    </a:ext>
                  </a:extLst>
                </a:gridCol>
                <a:gridCol w="1019140">
                  <a:extLst>
                    <a:ext uri="{9D8B030D-6E8A-4147-A177-3AD203B41FA5}">
                      <a16:colId xmlns:a16="http://schemas.microsoft.com/office/drawing/2014/main" xmlns="" val="2499946834"/>
                    </a:ext>
                  </a:extLst>
                </a:gridCol>
                <a:gridCol w="1030095">
                  <a:extLst>
                    <a:ext uri="{9D8B030D-6E8A-4147-A177-3AD203B41FA5}">
                      <a16:colId xmlns:a16="http://schemas.microsoft.com/office/drawing/2014/main" xmlns="" val="3686541049"/>
                    </a:ext>
                  </a:extLst>
                </a:gridCol>
                <a:gridCol w="909553">
                  <a:extLst>
                    <a:ext uri="{9D8B030D-6E8A-4147-A177-3AD203B41FA5}">
                      <a16:colId xmlns:a16="http://schemas.microsoft.com/office/drawing/2014/main" xmlns="" val="3734708524"/>
                    </a:ext>
                  </a:extLst>
                </a:gridCol>
              </a:tblGrid>
              <a:tr h="116521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The Licenses Management is </a:t>
                      </a:r>
                      <a:r>
                        <a:rPr lang="en-US" sz="9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based</a:t>
                      </a:r>
                      <a:r>
                        <a:rPr lang="en-US" sz="9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on a prediction of 200 bots</a:t>
                      </a:r>
                      <a:endParaRPr lang="en-US" sz="9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0293415"/>
                  </a:ext>
                </a:extLst>
              </a:tr>
              <a:tr h="216260">
                <a:tc gridSpan="4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1033648"/>
                  </a:ext>
                </a:extLst>
              </a:tr>
              <a:tr h="129312">
                <a:tc gridSpan="4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4236266"/>
                  </a:ext>
                </a:extLst>
              </a:tr>
              <a:tr h="13493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9995295"/>
                  </a:ext>
                </a:extLst>
              </a:tr>
              <a:tr h="13761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Total cost of </a:t>
                      </a:r>
                      <a:r>
                        <a:rPr lang="en-US" sz="900" b="1" i="0" u="none" strike="noStrike" dirty="0" err="1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Orchestator</a:t>
                      </a:r>
                      <a:endParaRPr lang="en-US" sz="9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900" b="0" i="0" u="none" strike="noStrike" cap="non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sym typeface="Arial"/>
                        </a:rPr>
                        <a:t> 100.000,00 PHP </a:t>
                      </a:r>
                    </a:p>
                  </a:txBody>
                  <a:tcPr marL="5137" marR="5137" marT="5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Not</a:t>
                      </a:r>
                      <a:r>
                        <a:rPr lang="en-US" sz="90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real price (example)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5474334"/>
                  </a:ext>
                </a:extLst>
              </a:tr>
              <a:tr h="129312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Total </a:t>
                      </a:r>
                      <a:r>
                        <a:rPr lang="en-US" sz="900" b="1" i="0" u="none" strike="noStrike" noProof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robots</a:t>
                      </a:r>
                      <a:endParaRPr lang="en-US" sz="900" b="1" i="0" u="none" strike="noStrike" noProof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endParaRPr lang="es-E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Prediction</a:t>
                      </a:r>
                      <a:r>
                        <a:rPr lang="en-US" sz="90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from </a:t>
                      </a:r>
                      <a:r>
                        <a:rPr lang="en-US" sz="900" b="0" i="0" u="none" strike="noStrike" baseline="0" dirty="0" err="1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Uipath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7132948"/>
                  </a:ext>
                </a:extLst>
              </a:tr>
              <a:tr h="13493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lang="es-ES" sz="9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per </a:t>
                      </a:r>
                      <a:r>
                        <a:rPr lang="es-ES" sz="900" b="1" i="0" u="none" strike="noStrike" dirty="0" err="1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day</a:t>
                      </a:r>
                      <a:endParaRPr lang="es-ES" sz="9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sym typeface="Arial"/>
                        </a:rPr>
                        <a:t>          500,00 PHP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Total </a:t>
                      </a:r>
                      <a:r>
                        <a:rPr lang="en-U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 </a:t>
                      </a:r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divided</a:t>
                      </a:r>
                      <a:r>
                        <a:rPr lang="en-US" sz="90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by robot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37" marR="5137" marT="513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389915"/>
                  </a:ext>
                </a:extLst>
              </a:tr>
              <a:tr h="129312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37" marR="5137" marT="51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4938941"/>
                  </a:ext>
                </a:extLst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87" y="1438502"/>
            <a:ext cx="2339553" cy="2821077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 Management: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Orchestrator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73315" y="1566462"/>
            <a:ext cx="8004627" cy="428171"/>
          </a:xfrm>
          <a:prstGeom prst="rect">
            <a:avLst/>
          </a:prstGeom>
          <a:solidFill>
            <a:srgbClr val="E9F2F7"/>
          </a:solidFill>
          <a:ln>
            <a:solidFill>
              <a:srgbClr val="E9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 Management: 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Robot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8629" y="1602127"/>
            <a:ext cx="787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Each business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units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has their own licenses (exclusive use) </a:t>
            </a:r>
          </a:p>
          <a:p>
            <a:pPr algn="ctr">
              <a:buClr>
                <a:schemeClr val="dk1"/>
              </a:buClr>
              <a:buSzPts val="2800"/>
            </a:pPr>
            <a:endParaRPr lang="en-US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5" y="2131285"/>
            <a:ext cx="1772468" cy="166030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560319" y="2506090"/>
            <a:ext cx="5952309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Each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business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unit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has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its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own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tenant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in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the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UiPath</a:t>
            </a:r>
            <a:r>
              <a:rPr lang="es-ES" i="1" spc="-1" dirty="0" smtClean="0">
                <a:solidFill>
                  <a:srgbClr val="003245"/>
                </a:solidFill>
                <a:ea typeface="MS PGothic"/>
              </a:rPr>
              <a:t> </a:t>
            </a:r>
            <a:r>
              <a:rPr lang="es-ES" i="1" spc="-1" dirty="0" err="1" smtClean="0">
                <a:solidFill>
                  <a:srgbClr val="003245"/>
                </a:solidFill>
                <a:ea typeface="MS PGothic"/>
              </a:rPr>
              <a:t>Orchestrator</a:t>
            </a:r>
            <a:endParaRPr lang="en-US" i="1" spc="-1" dirty="0" smtClean="0">
              <a:solidFill>
                <a:srgbClr val="003245"/>
              </a:solidFill>
              <a:ea typeface="MS PGothic"/>
            </a:endParaRPr>
          </a:p>
          <a:p>
            <a:pPr marL="285750" indent="-285750"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i="1" spc="-1" dirty="0" smtClean="0">
                <a:solidFill>
                  <a:srgbClr val="003245"/>
                </a:solidFill>
                <a:ea typeface="MS PGothic"/>
              </a:rPr>
              <a:t>Licenses can not </a:t>
            </a:r>
            <a:r>
              <a:rPr lang="en-US" i="1" spc="-1" dirty="0">
                <a:solidFill>
                  <a:srgbClr val="003245"/>
                </a:solidFill>
                <a:ea typeface="MS PGothic"/>
              </a:rPr>
              <a:t>be </a:t>
            </a:r>
            <a:r>
              <a:rPr lang="en-US" i="1" spc="-1" dirty="0" smtClean="0">
                <a:solidFill>
                  <a:srgbClr val="003245"/>
                </a:solidFill>
                <a:ea typeface="MS PGothic"/>
              </a:rPr>
              <a:t>shared between different tenants</a:t>
            </a:r>
            <a:endParaRPr lang="en-US" i="1" spc="-1" dirty="0">
              <a:solidFill>
                <a:srgbClr val="003245"/>
              </a:solidFill>
              <a:ea typeface="MS PGothic"/>
            </a:endParaRPr>
          </a:p>
          <a:p>
            <a:pPr marL="285750" indent="-285750"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i="1" spc="-1" dirty="0">
                <a:solidFill>
                  <a:srgbClr val="003245"/>
                </a:solidFill>
                <a:ea typeface="MS PGothic"/>
              </a:rPr>
              <a:t>Each Business </a:t>
            </a:r>
            <a:r>
              <a:rPr lang="en-US" i="1" spc="-1" dirty="0" smtClean="0">
                <a:solidFill>
                  <a:srgbClr val="003245"/>
                </a:solidFill>
                <a:ea typeface="MS PGothic"/>
              </a:rPr>
              <a:t>pays for the total amount of the licenses attributed to its tenant</a:t>
            </a:r>
            <a:endParaRPr lang="es-ES" i="1" spc="-1" dirty="0">
              <a:solidFill>
                <a:srgbClr val="003245"/>
              </a:solidFill>
              <a:ea typeface="MS PGothic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42687" y="4034969"/>
            <a:ext cx="8004627" cy="428171"/>
          </a:xfrm>
          <a:prstGeom prst="rect">
            <a:avLst/>
          </a:prstGeom>
          <a:solidFill>
            <a:srgbClr val="E9F2F7"/>
          </a:solidFill>
          <a:ln>
            <a:solidFill>
              <a:srgbClr val="E9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Licenses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are managed by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the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Platform Manager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1"/>
          <p:cNvGraphicFramePr/>
          <p:nvPr>
            <p:extLst>
              <p:ext uri="{D42A27DB-BD31-4B8C-83A1-F6EECF244321}">
                <p14:modId xmlns:p14="http://schemas.microsoft.com/office/powerpoint/2010/main" val="4035729754"/>
              </p:ext>
            </p:extLst>
          </p:nvPr>
        </p:nvGraphicFramePr>
        <p:xfrm>
          <a:off x="442686" y="1378856"/>
          <a:ext cx="8004628" cy="221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442687" y="4034969"/>
            <a:ext cx="8004627" cy="428171"/>
          </a:xfrm>
          <a:prstGeom prst="rect">
            <a:avLst/>
          </a:prstGeom>
          <a:solidFill>
            <a:srgbClr val="E9F2F7"/>
          </a:solidFill>
          <a:ln>
            <a:solidFill>
              <a:srgbClr val="E9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Licenses purchases and optimization is done by the Change </a:t>
            </a:r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Analyst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738633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Management: 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Robot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Flow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442686" y="674562"/>
            <a:ext cx="4046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s-ES" sz="1100" dirty="0" err="1" smtClean="0"/>
              <a:t>alternative</a:t>
            </a:r>
            <a:r>
              <a:rPr lang="es-ES" sz="1100" dirty="0" smtClean="0"/>
              <a:t> </a:t>
            </a:r>
            <a:r>
              <a:rPr lang="es-ES" sz="1100" dirty="0" err="1" smtClean="0"/>
              <a:t>model</a:t>
            </a:r>
            <a:r>
              <a:rPr lang="es-ES" sz="1100" dirty="0" smtClean="0"/>
              <a:t> </a:t>
            </a:r>
            <a:r>
              <a:rPr lang="es-ES" sz="1100" dirty="0" err="1" smtClean="0"/>
              <a:t>for</a:t>
            </a:r>
            <a:r>
              <a:rPr lang="es-ES" sz="1100" dirty="0" smtClean="0"/>
              <a:t> </a:t>
            </a:r>
            <a:r>
              <a:rPr lang="es-ES" sz="1100" dirty="0" err="1" smtClean="0"/>
              <a:t>licenses</a:t>
            </a:r>
            <a:r>
              <a:rPr lang="es-ES" sz="1100" dirty="0" smtClean="0"/>
              <a:t> </a:t>
            </a:r>
            <a:r>
              <a:rPr lang="es-ES" sz="1100" dirty="0" err="1" smtClean="0"/>
              <a:t>shared</a:t>
            </a:r>
            <a:r>
              <a:rPr lang="es-ES" sz="1100" dirty="0" smtClean="0"/>
              <a:t> </a:t>
            </a:r>
            <a:r>
              <a:rPr lang="es-ES" sz="1100" dirty="0" err="1" smtClean="0"/>
              <a:t>between</a:t>
            </a:r>
            <a:r>
              <a:rPr lang="es-ES" sz="1100" dirty="0" smtClean="0"/>
              <a:t> </a:t>
            </a:r>
            <a:r>
              <a:rPr lang="es-ES" sz="1100" dirty="0" err="1" smtClean="0"/>
              <a:t>business</a:t>
            </a:r>
            <a:r>
              <a:rPr lang="es-ES" sz="1100" dirty="0" smtClean="0"/>
              <a:t> </a:t>
            </a:r>
            <a:r>
              <a:rPr lang="es-ES" sz="1100" dirty="0" err="1" smtClean="0"/>
              <a:t>units</a:t>
            </a:r>
            <a:r>
              <a:rPr lang="es-E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068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Management: 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Robot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License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Chargeback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Example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42686" y="674562"/>
            <a:ext cx="4046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n-US" sz="1100" dirty="0" smtClean="0"/>
              <a:t>alternative model for licenses shared between business units)</a:t>
            </a:r>
            <a:endParaRPr lang="en-US" sz="1100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28790"/>
              </p:ext>
            </p:extLst>
          </p:nvPr>
        </p:nvGraphicFramePr>
        <p:xfrm>
          <a:off x="612803" y="1063865"/>
          <a:ext cx="6730150" cy="3508901"/>
        </p:xfrm>
        <a:graphic>
          <a:graphicData uri="http://schemas.openxmlformats.org/drawingml/2006/table">
            <a:tbl>
              <a:tblPr/>
              <a:tblGrid>
                <a:gridCol w="1826400">
                  <a:extLst>
                    <a:ext uri="{9D8B030D-6E8A-4147-A177-3AD203B41FA5}">
                      <a16:colId xmlns:a16="http://schemas.microsoft.com/office/drawing/2014/main" xmlns="" val="447624049"/>
                    </a:ext>
                  </a:extLst>
                </a:gridCol>
                <a:gridCol w="2258200">
                  <a:extLst>
                    <a:ext uri="{9D8B030D-6E8A-4147-A177-3AD203B41FA5}">
                      <a16:colId xmlns:a16="http://schemas.microsoft.com/office/drawing/2014/main" xmlns="" val="1170094553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xmlns="" val="4250244123"/>
                    </a:ext>
                  </a:extLst>
                </a:gridCol>
                <a:gridCol w="1597482">
                  <a:extLst>
                    <a:ext uri="{9D8B030D-6E8A-4147-A177-3AD203B41FA5}">
                      <a16:colId xmlns:a16="http://schemas.microsoft.com/office/drawing/2014/main" xmlns="" val="1931448748"/>
                    </a:ext>
                  </a:extLst>
                </a:gridCol>
              </a:tblGrid>
              <a:tr h="202898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The Licenses Management is based in the time used by each process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25318883"/>
                  </a:ext>
                </a:extLst>
              </a:tr>
              <a:tr h="149341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Licenses management is done by the Platform Manager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331508"/>
                  </a:ext>
                </a:extLst>
              </a:tr>
              <a:tr h="149341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Licenses can be use 24 hours per day one robot at time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6666585"/>
                  </a:ext>
                </a:extLst>
              </a:tr>
              <a:tr h="154490"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1100910"/>
                  </a:ext>
                </a:extLst>
              </a:tr>
              <a:tr h="149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Number of licenses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Number </a:t>
                      </a:r>
                      <a:r>
                        <a:rPr lang="en-U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of licenses existing in the current month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6054826"/>
                  </a:ext>
                </a:extLst>
              </a:tr>
              <a:tr h="15449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 of the license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10000,00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</a:t>
                      </a:r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 </a:t>
                      </a:r>
                      <a:r>
                        <a:rPr lang="en-U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of each license per </a:t>
                      </a:r>
                      <a:r>
                        <a:rPr lang="en-US" sz="900" b="0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yer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483450"/>
                  </a:ext>
                </a:extLst>
              </a:tr>
              <a:tr h="149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76817187"/>
                  </a:ext>
                </a:extLst>
              </a:tr>
              <a:tr h="2028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Total cost of Licenses per Month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3333,33</a:t>
                      </a:r>
                    </a:p>
                  </a:txBody>
                  <a:tcPr marL="5150" marR="5150" marT="51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     Cost </a:t>
                      </a:r>
                      <a:r>
                        <a:rPr lang="en-US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of the licenses for current month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450204"/>
                  </a:ext>
                </a:extLst>
              </a:tr>
              <a:tr h="149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15072590"/>
                  </a:ext>
                </a:extLst>
              </a:tr>
              <a:tr h="149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2467149"/>
                  </a:ext>
                </a:extLst>
              </a:tr>
              <a:tr h="1781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Process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5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Running time (minutes in current month)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5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Percentage of use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5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Chargeback Cost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5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7985947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1351,58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1198140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675,79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2957027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506,84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695392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371,68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3006178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270,32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6785777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67,58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6647551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27,03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824056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20,27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7346184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18,58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72874594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16,89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1805400"/>
                  </a:ext>
                </a:extLst>
              </a:tr>
              <a:tr h="13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0,2%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6,76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0443588"/>
                  </a:ext>
                </a:extLst>
              </a:tr>
              <a:tr h="15449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5150" marR="5150" marT="51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98650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3333,33</a:t>
                      </a:r>
                    </a:p>
                  </a:txBody>
                  <a:tcPr marL="5150" marR="5150" marT="51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523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41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656133" y="1500733"/>
            <a:ext cx="8083018" cy="2847902"/>
          </a:xfrm>
          <a:prstGeom prst="roundRect">
            <a:avLst/>
          </a:prstGeom>
          <a:solidFill>
            <a:srgbClr val="50D07E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572373" y="901001"/>
            <a:ext cx="802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RPA Center of Excellence is defined in a </a:t>
            </a:r>
            <a:r>
              <a:rPr lang="en-US" b="1" dirty="0" smtClean="0"/>
              <a:t>set of guideline documents</a:t>
            </a:r>
            <a:r>
              <a:rPr lang="en-US" dirty="0" smtClean="0"/>
              <a:t>, each with a defined and specific scope.</a:t>
            </a:r>
            <a:endParaRPr lang="en-US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CoE </a:t>
            </a:r>
            <a:r>
              <a:rPr lang="en-US" b="1" dirty="0" smtClean="0"/>
              <a:t>Scope: </a:t>
            </a: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73" name="AutoShape 12"/>
          <p:cNvSpPr>
            <a:spLocks noChangeArrowheads="1"/>
          </p:cNvSpPr>
          <p:nvPr/>
        </p:nvSpPr>
        <p:spPr bwMode="auto">
          <a:xfrm>
            <a:off x="830866" y="1998319"/>
            <a:ext cx="1041351" cy="2128165"/>
          </a:xfrm>
          <a:prstGeom prst="roundRect">
            <a:avLst/>
          </a:prstGeom>
          <a:solidFill>
            <a:srgbClr val="0E6392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218299" y="1729688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i="1" dirty="0" err="1" smtClean="0"/>
              <a:t>Governance</a:t>
            </a:r>
            <a:r>
              <a:rPr lang="es-ES" sz="1100" i="1" dirty="0" smtClean="0"/>
              <a:t> </a:t>
            </a:r>
            <a:r>
              <a:rPr lang="es-ES" sz="1100" i="1" dirty="0" err="1" smtClean="0"/>
              <a:t>Model</a:t>
            </a:r>
            <a:r>
              <a:rPr lang="es-ES" sz="1100" i="1" dirty="0" smtClean="0"/>
              <a:t> – RPA CoE.ppt</a:t>
            </a:r>
            <a:endParaRPr lang="en-US" sz="1100" i="1" dirty="0"/>
          </a:p>
        </p:txBody>
      </p:sp>
      <p:sp>
        <p:nvSpPr>
          <p:cNvPr id="11" name="Rectángulo 10"/>
          <p:cNvSpPr/>
          <p:nvPr/>
        </p:nvSpPr>
        <p:spPr>
          <a:xfrm>
            <a:off x="892332" y="3700620"/>
            <a:ext cx="93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000" dirty="0" smtClean="0"/>
              <a:t>Continuous</a:t>
            </a:r>
            <a:endParaRPr lang="es-ES" sz="1000" dirty="0"/>
          </a:p>
          <a:p>
            <a:pPr algn="ctr" eaLnBrk="0" hangingPunct="0"/>
            <a:r>
              <a:rPr lang="en-US" sz="1000" dirty="0" smtClean="0"/>
              <a:t>Improvement</a:t>
            </a:r>
            <a:endParaRPr lang="en-US" sz="1000" dirty="0"/>
          </a:p>
        </p:txBody>
      </p:sp>
      <p:sp>
        <p:nvSpPr>
          <p:cNvPr id="74" name="Rectángulo redondeado 73"/>
          <p:cNvSpPr/>
          <p:nvPr/>
        </p:nvSpPr>
        <p:spPr>
          <a:xfrm>
            <a:off x="7238322" y="4470236"/>
            <a:ext cx="747068" cy="3717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900" i="1" dirty="0" err="1" smtClean="0">
                <a:solidFill>
                  <a:schemeClr val="tx1"/>
                </a:solidFill>
              </a:rPr>
              <a:t>Document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316617" y="4465224"/>
            <a:ext cx="841530" cy="4085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s-ES" sz="12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Scope</a:t>
            </a:r>
            <a:endParaRPr lang="en-US" sz="12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6" name="AutoShape 12"/>
          <p:cNvSpPr>
            <a:spLocks noChangeArrowheads="1"/>
          </p:cNvSpPr>
          <p:nvPr/>
        </p:nvSpPr>
        <p:spPr bwMode="auto">
          <a:xfrm>
            <a:off x="3849903" y="1998319"/>
            <a:ext cx="4722665" cy="2133931"/>
          </a:xfrm>
          <a:prstGeom prst="roundRect">
            <a:avLst/>
          </a:prstGeom>
          <a:solidFill>
            <a:srgbClr val="1A3B47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2" name="AutoShape 8"/>
          <p:cNvSpPr>
            <a:spLocks noChangeArrowheads="1"/>
          </p:cNvSpPr>
          <p:nvPr/>
        </p:nvSpPr>
        <p:spPr bwMode="auto">
          <a:xfrm>
            <a:off x="1942083" y="1998319"/>
            <a:ext cx="1855346" cy="2128165"/>
          </a:xfrm>
          <a:prstGeom prst="roundRect">
            <a:avLst/>
          </a:prstGeom>
          <a:solidFill>
            <a:srgbClr val="639FCB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AutoShape 8"/>
          <p:cNvSpPr>
            <a:spLocks noChangeArrowheads="1"/>
          </p:cNvSpPr>
          <p:nvPr/>
        </p:nvSpPr>
        <p:spPr bwMode="auto">
          <a:xfrm>
            <a:off x="928359" y="2375489"/>
            <a:ext cx="7517624" cy="570135"/>
          </a:xfrm>
          <a:prstGeom prst="roundRect">
            <a:avLst/>
          </a:prstGeom>
          <a:solidFill>
            <a:srgbClr val="97BFDD"/>
          </a:solidFill>
          <a:ln w="25400">
            <a:noFill/>
            <a:miter lim="800000"/>
            <a:headEnd/>
            <a:tailEnd/>
          </a:ln>
        </p:spPr>
        <p:txBody>
          <a:bodyPr wrap="square" lIns="0" tIns="0" rIns="0" bIns="0" anchor="ctr"/>
          <a:lstStyle/>
          <a:p>
            <a:pPr algn="ctr" eaLnBrk="0" hangingPunct="0"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899024" y="2698375"/>
            <a:ext cx="6254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s-ES" sz="1050" dirty="0" err="1" smtClean="0"/>
              <a:t>People</a:t>
            </a:r>
            <a:endParaRPr lang="en-US" sz="1050" dirty="0"/>
          </a:p>
        </p:txBody>
      </p:sp>
      <p:sp>
        <p:nvSpPr>
          <p:cNvPr id="68" name="Rectángulo redondeado 67"/>
          <p:cNvSpPr/>
          <p:nvPr/>
        </p:nvSpPr>
        <p:spPr>
          <a:xfrm>
            <a:off x="2874259" y="2383032"/>
            <a:ext cx="771170" cy="1465832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Security &amp; Audit </a:t>
            </a:r>
            <a:r>
              <a:rPr lang="en-US" sz="900" i="1" dirty="0" smtClean="0">
                <a:solidFill>
                  <a:schemeClr val="tx1"/>
                </a:solidFill>
              </a:rPr>
              <a:t>Governance Guidelines</a:t>
            </a:r>
          </a:p>
          <a:p>
            <a:pPr algn="ctr"/>
            <a:r>
              <a:rPr lang="en-US" sz="900" i="1" dirty="0" smtClean="0">
                <a:solidFill>
                  <a:schemeClr val="tx1"/>
                </a:solidFill>
              </a:rPr>
              <a:t>.doc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0" name="Rectángulo redondeado 59"/>
          <p:cNvSpPr/>
          <p:nvPr/>
        </p:nvSpPr>
        <p:spPr>
          <a:xfrm>
            <a:off x="4044524" y="2382470"/>
            <a:ext cx="615475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Initial Business Case and Process </a:t>
            </a:r>
            <a:r>
              <a:rPr lang="en-US" sz="900" i="1" dirty="0" smtClean="0">
                <a:solidFill>
                  <a:schemeClr val="bg1"/>
                </a:solidFill>
              </a:rPr>
              <a:t>Selection 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61" name="Rectángulo redondeado 60"/>
          <p:cNvSpPr/>
          <p:nvPr/>
        </p:nvSpPr>
        <p:spPr>
          <a:xfrm>
            <a:off x="4704837" y="2382470"/>
            <a:ext cx="739430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Demand Management </a:t>
            </a:r>
            <a:r>
              <a:rPr lang="en-US" sz="900" i="1" dirty="0" smtClean="0">
                <a:solidFill>
                  <a:schemeClr val="bg1"/>
                </a:solidFill>
              </a:rPr>
              <a:t>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/>
          <p:cNvSpPr/>
          <p:nvPr/>
        </p:nvSpPr>
        <p:spPr>
          <a:xfrm>
            <a:off x="5482210" y="2382470"/>
            <a:ext cx="601723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Process Definition &amp; Business </a:t>
            </a:r>
            <a:r>
              <a:rPr lang="en-US" sz="900" i="1" dirty="0" smtClean="0">
                <a:solidFill>
                  <a:schemeClr val="bg1"/>
                </a:solidFill>
              </a:rPr>
              <a:t>Case 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67" name="Rectángulo redondeado 66"/>
          <p:cNvSpPr/>
          <p:nvPr/>
        </p:nvSpPr>
        <p:spPr>
          <a:xfrm>
            <a:off x="2055752" y="2383032"/>
            <a:ext cx="766033" cy="1465832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Infrastructure </a:t>
            </a:r>
            <a:r>
              <a:rPr lang="en-US" sz="900" i="1" dirty="0" smtClean="0">
                <a:solidFill>
                  <a:schemeClr val="tx1"/>
                </a:solidFill>
              </a:rPr>
              <a:t>Management Guidelines</a:t>
            </a:r>
          </a:p>
          <a:p>
            <a:pPr algn="ctr"/>
            <a:r>
              <a:rPr lang="en-US" sz="900" i="1" dirty="0" smtClean="0">
                <a:solidFill>
                  <a:schemeClr val="tx1"/>
                </a:solidFill>
              </a:rPr>
              <a:t>.doc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121876" y="2382470"/>
            <a:ext cx="772152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Development and Delivery Best Practices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70" name="Rectángulo redondeado 69"/>
          <p:cNvSpPr/>
          <p:nvPr/>
        </p:nvSpPr>
        <p:spPr>
          <a:xfrm>
            <a:off x="6925203" y="2382470"/>
            <a:ext cx="646434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Support &amp; Operations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/>
          <p:cNvSpPr/>
          <p:nvPr/>
        </p:nvSpPr>
        <p:spPr>
          <a:xfrm>
            <a:off x="7602812" y="2382470"/>
            <a:ext cx="647952" cy="1080000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Benefits Realization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Guidelines</a:t>
            </a:r>
          </a:p>
          <a:p>
            <a:pPr algn="ctr"/>
            <a:r>
              <a:rPr lang="en-US" sz="900" i="1" dirty="0" smtClean="0">
                <a:solidFill>
                  <a:schemeClr val="bg1"/>
                </a:solidFill>
              </a:rPr>
              <a:t>.doc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005848" y="3863805"/>
            <a:ext cx="14927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100" kern="12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Infrastructure/Security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eaLnBrk="0" hangingPunct="0"/>
            <a:endParaRPr lang="en-US" sz="1100" dirty="0"/>
          </a:p>
        </p:txBody>
      </p:sp>
      <p:sp>
        <p:nvSpPr>
          <p:cNvPr id="79" name="Rectángulo 78"/>
          <p:cNvSpPr/>
          <p:nvPr/>
        </p:nvSpPr>
        <p:spPr>
          <a:xfrm>
            <a:off x="3974100" y="3848864"/>
            <a:ext cx="1332416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100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1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eaLnBrk="0" hangingPunct="0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3764331" y="150516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RPA </a:t>
            </a:r>
            <a:r>
              <a:rPr lang="es-ES" dirty="0" err="1" smtClean="0"/>
              <a:t>Program</a:t>
            </a:r>
            <a:endParaRPr lang="en-US" sz="1100" i="1" dirty="0"/>
          </a:p>
        </p:txBody>
      </p:sp>
      <p:sp>
        <p:nvSpPr>
          <p:cNvPr id="81" name="Rectángulo redondeado 80"/>
          <p:cNvSpPr/>
          <p:nvPr/>
        </p:nvSpPr>
        <p:spPr>
          <a:xfrm>
            <a:off x="654973" y="1499573"/>
            <a:ext cx="8083018" cy="2847902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ángulo redondeado 81"/>
          <p:cNvSpPr/>
          <p:nvPr/>
        </p:nvSpPr>
        <p:spPr>
          <a:xfrm>
            <a:off x="5482210" y="3497351"/>
            <a:ext cx="2768554" cy="494075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900" i="1" dirty="0" smtClean="0">
                <a:solidFill>
                  <a:schemeClr val="bg1"/>
                </a:solidFill>
              </a:rPr>
              <a:t>Tools &amp; Training </a:t>
            </a:r>
            <a:r>
              <a:rPr lang="es-ES" sz="900" i="1" dirty="0" err="1" smtClean="0">
                <a:solidFill>
                  <a:schemeClr val="bg1"/>
                </a:solidFill>
              </a:rPr>
              <a:t>Presentations</a:t>
            </a:r>
            <a:endParaRPr 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 animBg="1"/>
      <p:bldP spid="60" grpId="0" animBg="1"/>
      <p:bldP spid="61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81" grpId="0" animBg="1"/>
      <p:bldP spid="8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Index</a:t>
            </a: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45025" y="1221050"/>
            <a:ext cx="7691014" cy="225482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stCxn id="18" idx="5"/>
            <a:endCxn id="16" idx="1"/>
          </p:cNvCxnSpPr>
          <p:nvPr/>
        </p:nvCxnSpPr>
        <p:spPr>
          <a:xfrm>
            <a:off x="2329283" y="2087636"/>
            <a:ext cx="877331" cy="38639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6" idx="3"/>
            <a:endCxn id="20" idx="7"/>
          </p:cNvCxnSpPr>
          <p:nvPr/>
        </p:nvCxnSpPr>
        <p:spPr>
          <a:xfrm flipH="1">
            <a:off x="2356014" y="3053333"/>
            <a:ext cx="850600" cy="518426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6" idx="5"/>
            <a:endCxn id="17" idx="1"/>
          </p:cNvCxnSpPr>
          <p:nvPr/>
        </p:nvCxnSpPr>
        <p:spPr>
          <a:xfrm>
            <a:off x="3785771" y="3053334"/>
            <a:ext cx="237414" cy="711083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6" idx="7"/>
            <a:endCxn id="19" idx="2"/>
          </p:cNvCxnSpPr>
          <p:nvPr/>
        </p:nvCxnSpPr>
        <p:spPr>
          <a:xfrm flipV="1">
            <a:off x="3785771" y="1989961"/>
            <a:ext cx="651489" cy="484065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9" idx="6"/>
            <a:endCxn id="22" idx="0"/>
          </p:cNvCxnSpPr>
          <p:nvPr/>
        </p:nvCxnSpPr>
        <p:spPr>
          <a:xfrm>
            <a:off x="4817764" y="1989961"/>
            <a:ext cx="348984" cy="364087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6"/>
            <a:endCxn id="15" idx="3"/>
          </p:cNvCxnSpPr>
          <p:nvPr/>
        </p:nvCxnSpPr>
        <p:spPr>
          <a:xfrm flipV="1">
            <a:off x="4523017" y="3804417"/>
            <a:ext cx="1372255" cy="167091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824688" y="3427968"/>
            <a:ext cx="481971" cy="441038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16166" y="2362062"/>
            <a:ext cx="819052" cy="819264"/>
          </a:xfrm>
          <a:prstGeom prst="ellipse">
            <a:avLst/>
          </a:prstGeom>
          <a:solidFill>
            <a:srgbClr val="6EA6D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937427" y="3678637"/>
            <a:ext cx="585590" cy="585742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29637" y="1688988"/>
            <a:ext cx="468215" cy="467045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437260" y="1799659"/>
            <a:ext cx="380504" cy="380603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956368" y="3503173"/>
            <a:ext cx="468215" cy="468335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cxnSp>
        <p:nvCxnSpPr>
          <p:cNvPr id="21" name="Straight Connector 20"/>
          <p:cNvCxnSpPr>
            <a:stCxn id="15" idx="7"/>
            <a:endCxn id="23" idx="3"/>
          </p:cNvCxnSpPr>
          <p:nvPr/>
        </p:nvCxnSpPr>
        <p:spPr>
          <a:xfrm flipV="1">
            <a:off x="6236076" y="3053768"/>
            <a:ext cx="71403" cy="43878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757222" y="2354048"/>
            <a:ext cx="819052" cy="819264"/>
          </a:xfrm>
          <a:prstGeom prst="ellipse">
            <a:avLst/>
          </a:prstGeom>
          <a:solidFill>
            <a:srgbClr val="6EA6D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187532" y="2354483"/>
            <a:ext cx="819052" cy="819264"/>
          </a:xfrm>
          <a:prstGeom prst="ellipse">
            <a:avLst/>
          </a:prstGeom>
          <a:solidFill>
            <a:srgbClr val="6EA6D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485749" y="1922511"/>
            <a:ext cx="468215" cy="467045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507727" y="3553911"/>
            <a:ext cx="468215" cy="468335"/>
          </a:xfrm>
          <a:prstGeom prst="ellipse">
            <a:avLst/>
          </a:prstGeom>
          <a:solidFill>
            <a:srgbClr val="3675A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4298" tIns="37149" rIns="74298" bIns="37149" anchor="ctr"/>
          <a:lstStyle/>
          <a:p>
            <a:pPr algn="ctr" defTabSz="685663">
              <a:defRPr/>
            </a:pPr>
            <a:endParaRPr lang="en-US" sz="914" b="1" dirty="0">
              <a:solidFill>
                <a:prstClr val="white"/>
              </a:solidFill>
              <a:latin typeface="Lato Light"/>
            </a:endParaRPr>
          </a:p>
        </p:txBody>
      </p:sp>
      <p:cxnSp>
        <p:nvCxnSpPr>
          <p:cNvPr id="26" name="Straight Connector 25"/>
          <p:cNvCxnSpPr>
            <a:stCxn id="23" idx="5"/>
            <a:endCxn id="25" idx="1"/>
          </p:cNvCxnSpPr>
          <p:nvPr/>
        </p:nvCxnSpPr>
        <p:spPr>
          <a:xfrm>
            <a:off x="6886635" y="3053765"/>
            <a:ext cx="689659" cy="56873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7"/>
            <a:endCxn id="24" idx="2"/>
          </p:cNvCxnSpPr>
          <p:nvPr/>
        </p:nvCxnSpPr>
        <p:spPr>
          <a:xfrm flipV="1">
            <a:off x="6886638" y="2156034"/>
            <a:ext cx="599113" cy="31842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6"/>
          </p:cNvCxnSpPr>
          <p:nvPr/>
        </p:nvCxnSpPr>
        <p:spPr>
          <a:xfrm>
            <a:off x="3905718" y="2763680"/>
            <a:ext cx="851504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6"/>
            <a:endCxn id="23" idx="2"/>
          </p:cNvCxnSpPr>
          <p:nvPr/>
        </p:nvCxnSpPr>
        <p:spPr>
          <a:xfrm>
            <a:off x="5576273" y="2763680"/>
            <a:ext cx="611259" cy="435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2"/>
            <a:endCxn id="17" idx="7"/>
          </p:cNvCxnSpPr>
          <p:nvPr/>
        </p:nvCxnSpPr>
        <p:spPr>
          <a:xfrm flipH="1">
            <a:off x="4437260" y="2763680"/>
            <a:ext cx="319962" cy="1000737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4689"/>
          <p:cNvGrpSpPr>
            <a:grpSpLocks/>
          </p:cNvGrpSpPr>
          <p:nvPr/>
        </p:nvGrpSpPr>
        <p:grpSpPr bwMode="auto">
          <a:xfrm rot="10800000">
            <a:off x="7569840" y="2056688"/>
            <a:ext cx="291545" cy="248669"/>
            <a:chOff x="6337300" y="2947987"/>
            <a:chExt cx="614363" cy="523875"/>
          </a:xfrm>
          <a:solidFill>
            <a:schemeClr val="bg1"/>
          </a:solidFill>
        </p:grpSpPr>
        <p:sp>
          <p:nvSpPr>
            <p:cNvPr id="32" name="Freeform 302"/>
            <p:cNvSpPr>
              <a:spLocks noChangeArrowheads="1"/>
            </p:cNvSpPr>
            <p:nvPr/>
          </p:nvSpPr>
          <p:spPr bwMode="auto">
            <a:xfrm>
              <a:off x="6515100" y="3128962"/>
              <a:ext cx="77788" cy="76200"/>
            </a:xfrm>
            <a:custGeom>
              <a:avLst/>
              <a:gdLst>
                <a:gd name="T0" fmla="*/ 109 w 218"/>
                <a:gd name="T1" fmla="*/ 209 h 210"/>
                <a:gd name="T2" fmla="*/ 217 w 218"/>
                <a:gd name="T3" fmla="*/ 100 h 210"/>
                <a:gd name="T4" fmla="*/ 109 w 218"/>
                <a:gd name="T5" fmla="*/ 0 h 210"/>
                <a:gd name="T6" fmla="*/ 0 w 218"/>
                <a:gd name="T7" fmla="*/ 100 h 210"/>
                <a:gd name="T8" fmla="*/ 109 w 218"/>
                <a:gd name="T9" fmla="*/ 209 h 210"/>
                <a:gd name="T10" fmla="*/ 109 w 218"/>
                <a:gd name="T11" fmla="*/ 209 h 210"/>
                <a:gd name="T12" fmla="*/ 109 w 218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0">
                  <a:moveTo>
                    <a:pt x="109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9" y="209"/>
                  </a:cubicBezTo>
                  <a:close/>
                  <a:moveTo>
                    <a:pt x="109" y="209"/>
                  </a:moveTo>
                  <a:lnTo>
                    <a:pt x="109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3" name="Freeform 303"/>
            <p:cNvSpPr>
              <a:spLocks noChangeArrowheads="1"/>
            </p:cNvSpPr>
            <p:nvPr/>
          </p:nvSpPr>
          <p:spPr bwMode="auto">
            <a:xfrm>
              <a:off x="6605588" y="3395662"/>
              <a:ext cx="77787" cy="76200"/>
            </a:xfrm>
            <a:custGeom>
              <a:avLst/>
              <a:gdLst>
                <a:gd name="T0" fmla="*/ 108 w 218"/>
                <a:gd name="T1" fmla="*/ 209 h 210"/>
                <a:gd name="T2" fmla="*/ 217 w 218"/>
                <a:gd name="T3" fmla="*/ 108 h 210"/>
                <a:gd name="T4" fmla="*/ 108 w 218"/>
                <a:gd name="T5" fmla="*/ 0 h 210"/>
                <a:gd name="T6" fmla="*/ 0 w 218"/>
                <a:gd name="T7" fmla="*/ 108 h 210"/>
                <a:gd name="T8" fmla="*/ 108 w 218"/>
                <a:gd name="T9" fmla="*/ 209 h 210"/>
                <a:gd name="T10" fmla="*/ 108 w 218"/>
                <a:gd name="T11" fmla="*/ 209 h 210"/>
                <a:gd name="T12" fmla="*/ 108 w 218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0">
                  <a:moveTo>
                    <a:pt x="108" y="209"/>
                  </a:moveTo>
                  <a:cubicBezTo>
                    <a:pt x="167" y="209"/>
                    <a:pt x="217" y="167"/>
                    <a:pt x="217" y="108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4" name="Freeform 304"/>
            <p:cNvSpPr>
              <a:spLocks noChangeArrowheads="1"/>
            </p:cNvSpPr>
            <p:nvPr/>
          </p:nvSpPr>
          <p:spPr bwMode="auto">
            <a:xfrm>
              <a:off x="6515100" y="3038474"/>
              <a:ext cx="77788" cy="77788"/>
            </a:xfrm>
            <a:custGeom>
              <a:avLst/>
              <a:gdLst>
                <a:gd name="T0" fmla="*/ 109 w 218"/>
                <a:gd name="T1" fmla="*/ 217 h 218"/>
                <a:gd name="T2" fmla="*/ 217 w 218"/>
                <a:gd name="T3" fmla="*/ 108 h 218"/>
                <a:gd name="T4" fmla="*/ 109 w 218"/>
                <a:gd name="T5" fmla="*/ 0 h 218"/>
                <a:gd name="T6" fmla="*/ 0 w 218"/>
                <a:gd name="T7" fmla="*/ 108 h 218"/>
                <a:gd name="T8" fmla="*/ 109 w 218"/>
                <a:gd name="T9" fmla="*/ 217 h 218"/>
                <a:gd name="T10" fmla="*/ 109 w 218"/>
                <a:gd name="T11" fmla="*/ 217 h 218"/>
                <a:gd name="T12" fmla="*/ 109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9" y="217"/>
                  </a:moveTo>
                  <a:cubicBezTo>
                    <a:pt x="167" y="217"/>
                    <a:pt x="217" y="167"/>
                    <a:pt x="217" y="108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5" name="Freeform 305"/>
            <p:cNvSpPr>
              <a:spLocks noChangeArrowheads="1"/>
            </p:cNvSpPr>
            <p:nvPr/>
          </p:nvSpPr>
          <p:spPr bwMode="auto">
            <a:xfrm>
              <a:off x="6515100" y="3216274"/>
              <a:ext cx="77788" cy="77788"/>
            </a:xfrm>
            <a:custGeom>
              <a:avLst/>
              <a:gdLst>
                <a:gd name="T0" fmla="*/ 109 w 218"/>
                <a:gd name="T1" fmla="*/ 217 h 218"/>
                <a:gd name="T2" fmla="*/ 217 w 218"/>
                <a:gd name="T3" fmla="*/ 109 h 218"/>
                <a:gd name="T4" fmla="*/ 109 w 218"/>
                <a:gd name="T5" fmla="*/ 0 h 218"/>
                <a:gd name="T6" fmla="*/ 0 w 218"/>
                <a:gd name="T7" fmla="*/ 109 h 218"/>
                <a:gd name="T8" fmla="*/ 109 w 218"/>
                <a:gd name="T9" fmla="*/ 217 h 218"/>
                <a:gd name="T10" fmla="*/ 109 w 218"/>
                <a:gd name="T11" fmla="*/ 217 h 218"/>
                <a:gd name="T12" fmla="*/ 109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9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6" name="Freeform 306"/>
            <p:cNvSpPr>
              <a:spLocks noChangeArrowheads="1"/>
            </p:cNvSpPr>
            <p:nvPr/>
          </p:nvSpPr>
          <p:spPr bwMode="auto">
            <a:xfrm>
              <a:off x="6515100" y="3305174"/>
              <a:ext cx="77788" cy="77788"/>
            </a:xfrm>
            <a:custGeom>
              <a:avLst/>
              <a:gdLst>
                <a:gd name="T0" fmla="*/ 109 w 218"/>
                <a:gd name="T1" fmla="*/ 217 h 218"/>
                <a:gd name="T2" fmla="*/ 217 w 218"/>
                <a:gd name="T3" fmla="*/ 109 h 218"/>
                <a:gd name="T4" fmla="*/ 109 w 218"/>
                <a:gd name="T5" fmla="*/ 0 h 218"/>
                <a:gd name="T6" fmla="*/ 0 w 218"/>
                <a:gd name="T7" fmla="*/ 109 h 218"/>
                <a:gd name="T8" fmla="*/ 109 w 218"/>
                <a:gd name="T9" fmla="*/ 217 h 218"/>
                <a:gd name="T10" fmla="*/ 109 w 218"/>
                <a:gd name="T11" fmla="*/ 217 h 218"/>
                <a:gd name="T12" fmla="*/ 109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9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lose/>
                  <a:moveTo>
                    <a:pt x="109" y="217"/>
                  </a:moveTo>
                  <a:lnTo>
                    <a:pt x="109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7" name="Freeform 307"/>
            <p:cNvSpPr>
              <a:spLocks noChangeArrowheads="1"/>
            </p:cNvSpPr>
            <p:nvPr/>
          </p:nvSpPr>
          <p:spPr bwMode="auto">
            <a:xfrm>
              <a:off x="6873875" y="3128962"/>
              <a:ext cx="77788" cy="76200"/>
            </a:xfrm>
            <a:custGeom>
              <a:avLst/>
              <a:gdLst>
                <a:gd name="T0" fmla="*/ 0 w 218"/>
                <a:gd name="T1" fmla="*/ 100 h 210"/>
                <a:gd name="T2" fmla="*/ 109 w 218"/>
                <a:gd name="T3" fmla="*/ 209 h 210"/>
                <a:gd name="T4" fmla="*/ 217 w 218"/>
                <a:gd name="T5" fmla="*/ 100 h 210"/>
                <a:gd name="T6" fmla="*/ 109 w 218"/>
                <a:gd name="T7" fmla="*/ 0 h 210"/>
                <a:gd name="T8" fmla="*/ 0 w 218"/>
                <a:gd name="T9" fmla="*/ 100 h 210"/>
                <a:gd name="T10" fmla="*/ 0 w 218"/>
                <a:gd name="T11" fmla="*/ 100 h 210"/>
                <a:gd name="T12" fmla="*/ 0 w 218"/>
                <a:gd name="T13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0">
                  <a:moveTo>
                    <a:pt x="0" y="100"/>
                  </a:moveTo>
                  <a:cubicBezTo>
                    <a:pt x="0" y="167"/>
                    <a:pt x="50" y="209"/>
                    <a:pt x="109" y="209"/>
                  </a:cubicBez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lose/>
                  <a:moveTo>
                    <a:pt x="0" y="100"/>
                  </a:moveTo>
                  <a:lnTo>
                    <a:pt x="0" y="1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8" name="Freeform 308"/>
            <p:cNvSpPr>
              <a:spLocks noChangeArrowheads="1"/>
            </p:cNvSpPr>
            <p:nvPr/>
          </p:nvSpPr>
          <p:spPr bwMode="auto">
            <a:xfrm>
              <a:off x="6605588" y="3305174"/>
              <a:ext cx="77787" cy="77788"/>
            </a:xfrm>
            <a:custGeom>
              <a:avLst/>
              <a:gdLst>
                <a:gd name="T0" fmla="*/ 108 w 218"/>
                <a:gd name="T1" fmla="*/ 217 h 218"/>
                <a:gd name="T2" fmla="*/ 217 w 218"/>
                <a:gd name="T3" fmla="*/ 109 h 218"/>
                <a:gd name="T4" fmla="*/ 108 w 218"/>
                <a:gd name="T5" fmla="*/ 0 h 218"/>
                <a:gd name="T6" fmla="*/ 0 w 218"/>
                <a:gd name="T7" fmla="*/ 109 h 218"/>
                <a:gd name="T8" fmla="*/ 108 w 218"/>
                <a:gd name="T9" fmla="*/ 217 h 218"/>
                <a:gd name="T10" fmla="*/ 108 w 218"/>
                <a:gd name="T11" fmla="*/ 217 h 218"/>
                <a:gd name="T12" fmla="*/ 108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39" name="Freeform 309"/>
            <p:cNvSpPr>
              <a:spLocks noChangeArrowheads="1"/>
            </p:cNvSpPr>
            <p:nvPr/>
          </p:nvSpPr>
          <p:spPr bwMode="auto">
            <a:xfrm>
              <a:off x="6337300" y="3173412"/>
              <a:ext cx="76200" cy="76200"/>
            </a:xfrm>
            <a:custGeom>
              <a:avLst/>
              <a:gdLst>
                <a:gd name="T0" fmla="*/ 108 w 210"/>
                <a:gd name="T1" fmla="*/ 209 h 210"/>
                <a:gd name="T2" fmla="*/ 209 w 210"/>
                <a:gd name="T3" fmla="*/ 100 h 210"/>
                <a:gd name="T4" fmla="*/ 108 w 210"/>
                <a:gd name="T5" fmla="*/ 0 h 210"/>
                <a:gd name="T6" fmla="*/ 0 w 210"/>
                <a:gd name="T7" fmla="*/ 100 h 210"/>
                <a:gd name="T8" fmla="*/ 108 w 210"/>
                <a:gd name="T9" fmla="*/ 209 h 210"/>
                <a:gd name="T10" fmla="*/ 108 w 210"/>
                <a:gd name="T11" fmla="*/ 209 h 210"/>
                <a:gd name="T12" fmla="*/ 108 w 210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0">
                  <a:moveTo>
                    <a:pt x="108" y="209"/>
                  </a:moveTo>
                  <a:cubicBezTo>
                    <a:pt x="167" y="209"/>
                    <a:pt x="209" y="159"/>
                    <a:pt x="209" y="100"/>
                  </a:cubicBezTo>
                  <a:cubicBezTo>
                    <a:pt x="209" y="42"/>
                    <a:pt x="167" y="0"/>
                    <a:pt x="108" y="0"/>
                  </a:cubicBezTo>
                  <a:cubicBezTo>
                    <a:pt x="50" y="0"/>
                    <a:pt x="0" y="42"/>
                    <a:pt x="0" y="100"/>
                  </a:cubicBezTo>
                  <a:cubicBezTo>
                    <a:pt x="0" y="159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0" name="Freeform 310"/>
            <p:cNvSpPr>
              <a:spLocks noChangeArrowheads="1"/>
            </p:cNvSpPr>
            <p:nvPr/>
          </p:nvSpPr>
          <p:spPr bwMode="auto">
            <a:xfrm>
              <a:off x="6427788" y="3128962"/>
              <a:ext cx="76200" cy="76200"/>
            </a:xfrm>
            <a:custGeom>
              <a:avLst/>
              <a:gdLst>
                <a:gd name="T0" fmla="*/ 101 w 210"/>
                <a:gd name="T1" fmla="*/ 209 h 210"/>
                <a:gd name="T2" fmla="*/ 209 w 210"/>
                <a:gd name="T3" fmla="*/ 100 h 210"/>
                <a:gd name="T4" fmla="*/ 101 w 210"/>
                <a:gd name="T5" fmla="*/ 0 h 210"/>
                <a:gd name="T6" fmla="*/ 0 w 210"/>
                <a:gd name="T7" fmla="*/ 100 h 210"/>
                <a:gd name="T8" fmla="*/ 101 w 210"/>
                <a:gd name="T9" fmla="*/ 209 h 210"/>
                <a:gd name="T10" fmla="*/ 101 w 210"/>
                <a:gd name="T11" fmla="*/ 209 h 210"/>
                <a:gd name="T12" fmla="*/ 101 w 210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0">
                  <a:moveTo>
                    <a:pt x="101" y="209"/>
                  </a:moveTo>
                  <a:cubicBezTo>
                    <a:pt x="159" y="209"/>
                    <a:pt x="209" y="167"/>
                    <a:pt x="209" y="100"/>
                  </a:cubicBezTo>
                  <a:cubicBezTo>
                    <a:pt x="209" y="41"/>
                    <a:pt x="159" y="0"/>
                    <a:pt x="101" y="0"/>
                  </a:cubicBezTo>
                  <a:cubicBezTo>
                    <a:pt x="42" y="0"/>
                    <a:pt x="0" y="41"/>
                    <a:pt x="0" y="100"/>
                  </a:cubicBezTo>
                  <a:cubicBezTo>
                    <a:pt x="0" y="167"/>
                    <a:pt x="42" y="209"/>
                    <a:pt x="101" y="209"/>
                  </a:cubicBezTo>
                  <a:close/>
                  <a:moveTo>
                    <a:pt x="101" y="209"/>
                  </a:moveTo>
                  <a:lnTo>
                    <a:pt x="101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1" name="Freeform 311"/>
            <p:cNvSpPr>
              <a:spLocks noChangeArrowheads="1"/>
            </p:cNvSpPr>
            <p:nvPr/>
          </p:nvSpPr>
          <p:spPr bwMode="auto">
            <a:xfrm>
              <a:off x="6427788" y="3216274"/>
              <a:ext cx="76200" cy="77788"/>
            </a:xfrm>
            <a:custGeom>
              <a:avLst/>
              <a:gdLst>
                <a:gd name="T0" fmla="*/ 101 w 210"/>
                <a:gd name="T1" fmla="*/ 217 h 218"/>
                <a:gd name="T2" fmla="*/ 209 w 210"/>
                <a:gd name="T3" fmla="*/ 109 h 218"/>
                <a:gd name="T4" fmla="*/ 101 w 210"/>
                <a:gd name="T5" fmla="*/ 0 h 218"/>
                <a:gd name="T6" fmla="*/ 0 w 210"/>
                <a:gd name="T7" fmla="*/ 109 h 218"/>
                <a:gd name="T8" fmla="*/ 101 w 210"/>
                <a:gd name="T9" fmla="*/ 217 h 218"/>
                <a:gd name="T10" fmla="*/ 101 w 210"/>
                <a:gd name="T11" fmla="*/ 217 h 218"/>
                <a:gd name="T12" fmla="*/ 101 w 210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8">
                  <a:moveTo>
                    <a:pt x="101" y="217"/>
                  </a:moveTo>
                  <a:cubicBezTo>
                    <a:pt x="159" y="217"/>
                    <a:pt x="209" y="167"/>
                    <a:pt x="209" y="109"/>
                  </a:cubicBezTo>
                  <a:cubicBezTo>
                    <a:pt x="209" y="50"/>
                    <a:pt x="159" y="0"/>
                    <a:pt x="101" y="0"/>
                  </a:cubicBezTo>
                  <a:cubicBezTo>
                    <a:pt x="42" y="0"/>
                    <a:pt x="0" y="50"/>
                    <a:pt x="0" y="109"/>
                  </a:cubicBezTo>
                  <a:cubicBezTo>
                    <a:pt x="0" y="167"/>
                    <a:pt x="42" y="217"/>
                    <a:pt x="101" y="217"/>
                  </a:cubicBezTo>
                  <a:close/>
                  <a:moveTo>
                    <a:pt x="101" y="217"/>
                  </a:moveTo>
                  <a:lnTo>
                    <a:pt x="101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2" name="Freeform 312"/>
            <p:cNvSpPr>
              <a:spLocks noChangeArrowheads="1"/>
            </p:cNvSpPr>
            <p:nvPr/>
          </p:nvSpPr>
          <p:spPr bwMode="auto">
            <a:xfrm>
              <a:off x="6783388" y="3128962"/>
              <a:ext cx="77787" cy="76200"/>
            </a:xfrm>
            <a:custGeom>
              <a:avLst/>
              <a:gdLst>
                <a:gd name="T0" fmla="*/ 109 w 218"/>
                <a:gd name="T1" fmla="*/ 209 h 210"/>
                <a:gd name="T2" fmla="*/ 217 w 218"/>
                <a:gd name="T3" fmla="*/ 100 h 210"/>
                <a:gd name="T4" fmla="*/ 109 w 218"/>
                <a:gd name="T5" fmla="*/ 0 h 210"/>
                <a:gd name="T6" fmla="*/ 0 w 218"/>
                <a:gd name="T7" fmla="*/ 100 h 210"/>
                <a:gd name="T8" fmla="*/ 109 w 218"/>
                <a:gd name="T9" fmla="*/ 209 h 210"/>
                <a:gd name="T10" fmla="*/ 109 w 218"/>
                <a:gd name="T11" fmla="*/ 209 h 210"/>
                <a:gd name="T12" fmla="*/ 109 w 218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0">
                  <a:moveTo>
                    <a:pt x="109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9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9" y="209"/>
                  </a:cubicBezTo>
                  <a:close/>
                  <a:moveTo>
                    <a:pt x="109" y="209"/>
                  </a:moveTo>
                  <a:lnTo>
                    <a:pt x="109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3" name="Freeform 313"/>
            <p:cNvSpPr>
              <a:spLocks noChangeArrowheads="1"/>
            </p:cNvSpPr>
            <p:nvPr/>
          </p:nvSpPr>
          <p:spPr bwMode="auto">
            <a:xfrm>
              <a:off x="6696075" y="3128962"/>
              <a:ext cx="74613" cy="76200"/>
            </a:xfrm>
            <a:custGeom>
              <a:avLst/>
              <a:gdLst>
                <a:gd name="T0" fmla="*/ 100 w 209"/>
                <a:gd name="T1" fmla="*/ 209 h 210"/>
                <a:gd name="T2" fmla="*/ 208 w 209"/>
                <a:gd name="T3" fmla="*/ 100 h 210"/>
                <a:gd name="T4" fmla="*/ 100 w 209"/>
                <a:gd name="T5" fmla="*/ 0 h 210"/>
                <a:gd name="T6" fmla="*/ 0 w 209"/>
                <a:gd name="T7" fmla="*/ 100 h 210"/>
                <a:gd name="T8" fmla="*/ 100 w 209"/>
                <a:gd name="T9" fmla="*/ 209 h 210"/>
                <a:gd name="T10" fmla="*/ 100 w 209"/>
                <a:gd name="T11" fmla="*/ 209 h 210"/>
                <a:gd name="T12" fmla="*/ 100 w 209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10">
                  <a:moveTo>
                    <a:pt x="100" y="209"/>
                  </a:moveTo>
                  <a:cubicBezTo>
                    <a:pt x="167" y="209"/>
                    <a:pt x="208" y="167"/>
                    <a:pt x="208" y="100"/>
                  </a:cubicBezTo>
                  <a:cubicBezTo>
                    <a:pt x="208" y="41"/>
                    <a:pt x="167" y="0"/>
                    <a:pt x="100" y="0"/>
                  </a:cubicBezTo>
                  <a:cubicBezTo>
                    <a:pt x="41" y="0"/>
                    <a:pt x="0" y="41"/>
                    <a:pt x="0" y="100"/>
                  </a:cubicBezTo>
                  <a:cubicBezTo>
                    <a:pt x="0" y="167"/>
                    <a:pt x="41" y="209"/>
                    <a:pt x="100" y="209"/>
                  </a:cubicBezTo>
                  <a:close/>
                  <a:moveTo>
                    <a:pt x="100" y="209"/>
                  </a:moveTo>
                  <a:lnTo>
                    <a:pt x="100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4" name="Freeform 314"/>
            <p:cNvSpPr>
              <a:spLocks noChangeArrowheads="1"/>
            </p:cNvSpPr>
            <p:nvPr/>
          </p:nvSpPr>
          <p:spPr bwMode="auto">
            <a:xfrm>
              <a:off x="6783388" y="3216274"/>
              <a:ext cx="77787" cy="77788"/>
            </a:xfrm>
            <a:custGeom>
              <a:avLst/>
              <a:gdLst>
                <a:gd name="T0" fmla="*/ 217 w 218"/>
                <a:gd name="T1" fmla="*/ 109 h 218"/>
                <a:gd name="T2" fmla="*/ 109 w 218"/>
                <a:gd name="T3" fmla="*/ 0 h 218"/>
                <a:gd name="T4" fmla="*/ 0 w 218"/>
                <a:gd name="T5" fmla="*/ 109 h 218"/>
                <a:gd name="T6" fmla="*/ 109 w 218"/>
                <a:gd name="T7" fmla="*/ 217 h 218"/>
                <a:gd name="T8" fmla="*/ 217 w 218"/>
                <a:gd name="T9" fmla="*/ 109 h 218"/>
                <a:gd name="T10" fmla="*/ 217 w 218"/>
                <a:gd name="T11" fmla="*/ 109 h 218"/>
                <a:gd name="T12" fmla="*/ 217 w 218"/>
                <a:gd name="T13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217" y="109"/>
                  </a:moveTo>
                  <a:cubicBezTo>
                    <a:pt x="217" y="50"/>
                    <a:pt x="167" y="0"/>
                    <a:pt x="109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ubicBezTo>
                    <a:pt x="167" y="217"/>
                    <a:pt x="217" y="167"/>
                    <a:pt x="217" y="109"/>
                  </a:cubicBezTo>
                  <a:close/>
                  <a:moveTo>
                    <a:pt x="217" y="109"/>
                  </a:moveTo>
                  <a:lnTo>
                    <a:pt x="217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5" name="Freeform 315"/>
            <p:cNvSpPr>
              <a:spLocks noChangeArrowheads="1"/>
            </p:cNvSpPr>
            <p:nvPr/>
          </p:nvSpPr>
          <p:spPr bwMode="auto">
            <a:xfrm>
              <a:off x="6605588" y="3216274"/>
              <a:ext cx="77787" cy="77788"/>
            </a:xfrm>
            <a:custGeom>
              <a:avLst/>
              <a:gdLst>
                <a:gd name="T0" fmla="*/ 108 w 218"/>
                <a:gd name="T1" fmla="*/ 217 h 218"/>
                <a:gd name="T2" fmla="*/ 217 w 218"/>
                <a:gd name="T3" fmla="*/ 109 h 218"/>
                <a:gd name="T4" fmla="*/ 108 w 218"/>
                <a:gd name="T5" fmla="*/ 0 h 218"/>
                <a:gd name="T6" fmla="*/ 0 w 218"/>
                <a:gd name="T7" fmla="*/ 109 h 218"/>
                <a:gd name="T8" fmla="*/ 108 w 218"/>
                <a:gd name="T9" fmla="*/ 217 h 218"/>
                <a:gd name="T10" fmla="*/ 108 w 218"/>
                <a:gd name="T11" fmla="*/ 217 h 218"/>
                <a:gd name="T12" fmla="*/ 108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6" name="Freeform 316"/>
            <p:cNvSpPr>
              <a:spLocks noChangeArrowheads="1"/>
            </p:cNvSpPr>
            <p:nvPr/>
          </p:nvSpPr>
          <p:spPr bwMode="auto">
            <a:xfrm>
              <a:off x="6873875" y="3216274"/>
              <a:ext cx="77788" cy="77788"/>
            </a:xfrm>
            <a:custGeom>
              <a:avLst/>
              <a:gdLst>
                <a:gd name="T0" fmla="*/ 109 w 218"/>
                <a:gd name="T1" fmla="*/ 0 h 218"/>
                <a:gd name="T2" fmla="*/ 0 w 218"/>
                <a:gd name="T3" fmla="*/ 109 h 218"/>
                <a:gd name="T4" fmla="*/ 109 w 218"/>
                <a:gd name="T5" fmla="*/ 217 h 218"/>
                <a:gd name="T6" fmla="*/ 217 w 218"/>
                <a:gd name="T7" fmla="*/ 109 h 218"/>
                <a:gd name="T8" fmla="*/ 109 w 218"/>
                <a:gd name="T9" fmla="*/ 0 h 218"/>
                <a:gd name="T10" fmla="*/ 109 w 218"/>
                <a:gd name="T11" fmla="*/ 0 h 218"/>
                <a:gd name="T12" fmla="*/ 109 w 218"/>
                <a:gd name="T1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9" y="0"/>
                  </a:move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9" y="217"/>
                  </a:cubicBez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9" y="0"/>
                  </a:cubicBezTo>
                  <a:close/>
                  <a:moveTo>
                    <a:pt x="109" y="0"/>
                  </a:move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7" name="Freeform 317"/>
            <p:cNvSpPr>
              <a:spLocks noChangeArrowheads="1"/>
            </p:cNvSpPr>
            <p:nvPr/>
          </p:nvSpPr>
          <p:spPr bwMode="auto">
            <a:xfrm>
              <a:off x="6605588" y="3128962"/>
              <a:ext cx="77787" cy="76200"/>
            </a:xfrm>
            <a:custGeom>
              <a:avLst/>
              <a:gdLst>
                <a:gd name="T0" fmla="*/ 108 w 218"/>
                <a:gd name="T1" fmla="*/ 209 h 210"/>
                <a:gd name="T2" fmla="*/ 217 w 218"/>
                <a:gd name="T3" fmla="*/ 100 h 210"/>
                <a:gd name="T4" fmla="*/ 108 w 218"/>
                <a:gd name="T5" fmla="*/ 0 h 210"/>
                <a:gd name="T6" fmla="*/ 0 w 218"/>
                <a:gd name="T7" fmla="*/ 100 h 210"/>
                <a:gd name="T8" fmla="*/ 108 w 218"/>
                <a:gd name="T9" fmla="*/ 209 h 210"/>
                <a:gd name="T10" fmla="*/ 108 w 218"/>
                <a:gd name="T11" fmla="*/ 209 h 210"/>
                <a:gd name="T12" fmla="*/ 108 w 218"/>
                <a:gd name="T13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0">
                  <a:moveTo>
                    <a:pt x="108" y="209"/>
                  </a:moveTo>
                  <a:cubicBezTo>
                    <a:pt x="167" y="209"/>
                    <a:pt x="217" y="167"/>
                    <a:pt x="217" y="100"/>
                  </a:cubicBezTo>
                  <a:cubicBezTo>
                    <a:pt x="217" y="41"/>
                    <a:pt x="167" y="0"/>
                    <a:pt x="108" y="0"/>
                  </a:cubicBezTo>
                  <a:cubicBezTo>
                    <a:pt x="50" y="0"/>
                    <a:pt x="0" y="41"/>
                    <a:pt x="0" y="100"/>
                  </a:cubicBezTo>
                  <a:cubicBezTo>
                    <a:pt x="0" y="167"/>
                    <a:pt x="50" y="209"/>
                    <a:pt x="108" y="209"/>
                  </a:cubicBezTo>
                  <a:close/>
                  <a:moveTo>
                    <a:pt x="108" y="209"/>
                  </a:moveTo>
                  <a:lnTo>
                    <a:pt x="108" y="2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8" name="Freeform 318"/>
            <p:cNvSpPr>
              <a:spLocks noChangeArrowheads="1"/>
            </p:cNvSpPr>
            <p:nvPr/>
          </p:nvSpPr>
          <p:spPr bwMode="auto">
            <a:xfrm>
              <a:off x="6605588" y="3038474"/>
              <a:ext cx="77787" cy="77788"/>
            </a:xfrm>
            <a:custGeom>
              <a:avLst/>
              <a:gdLst>
                <a:gd name="T0" fmla="*/ 108 w 218"/>
                <a:gd name="T1" fmla="*/ 217 h 218"/>
                <a:gd name="T2" fmla="*/ 217 w 218"/>
                <a:gd name="T3" fmla="*/ 108 h 218"/>
                <a:gd name="T4" fmla="*/ 108 w 218"/>
                <a:gd name="T5" fmla="*/ 0 h 218"/>
                <a:gd name="T6" fmla="*/ 0 w 218"/>
                <a:gd name="T7" fmla="*/ 108 h 218"/>
                <a:gd name="T8" fmla="*/ 108 w 218"/>
                <a:gd name="T9" fmla="*/ 217 h 218"/>
                <a:gd name="T10" fmla="*/ 108 w 218"/>
                <a:gd name="T11" fmla="*/ 217 h 218"/>
                <a:gd name="T12" fmla="*/ 108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8" y="217"/>
                  </a:moveTo>
                  <a:cubicBezTo>
                    <a:pt x="167" y="217"/>
                    <a:pt x="217" y="167"/>
                    <a:pt x="217" y="108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8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49" name="Freeform 319"/>
            <p:cNvSpPr>
              <a:spLocks noChangeArrowheads="1"/>
            </p:cNvSpPr>
            <p:nvPr/>
          </p:nvSpPr>
          <p:spPr bwMode="auto">
            <a:xfrm>
              <a:off x="6605588" y="2947987"/>
              <a:ext cx="77787" cy="77787"/>
            </a:xfrm>
            <a:custGeom>
              <a:avLst/>
              <a:gdLst>
                <a:gd name="T0" fmla="*/ 108 w 218"/>
                <a:gd name="T1" fmla="*/ 217 h 218"/>
                <a:gd name="T2" fmla="*/ 217 w 218"/>
                <a:gd name="T3" fmla="*/ 109 h 218"/>
                <a:gd name="T4" fmla="*/ 108 w 218"/>
                <a:gd name="T5" fmla="*/ 0 h 218"/>
                <a:gd name="T6" fmla="*/ 0 w 218"/>
                <a:gd name="T7" fmla="*/ 109 h 218"/>
                <a:gd name="T8" fmla="*/ 108 w 218"/>
                <a:gd name="T9" fmla="*/ 217 h 218"/>
                <a:gd name="T10" fmla="*/ 108 w 218"/>
                <a:gd name="T11" fmla="*/ 217 h 218"/>
                <a:gd name="T12" fmla="*/ 108 w 218"/>
                <a:gd name="T13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108" y="217"/>
                  </a:moveTo>
                  <a:cubicBezTo>
                    <a:pt x="167" y="217"/>
                    <a:pt x="217" y="167"/>
                    <a:pt x="217" y="109"/>
                  </a:cubicBezTo>
                  <a:cubicBezTo>
                    <a:pt x="217" y="50"/>
                    <a:pt x="167" y="0"/>
                    <a:pt x="108" y="0"/>
                  </a:cubicBezTo>
                  <a:cubicBezTo>
                    <a:pt x="50" y="0"/>
                    <a:pt x="0" y="50"/>
                    <a:pt x="0" y="109"/>
                  </a:cubicBezTo>
                  <a:cubicBezTo>
                    <a:pt x="0" y="167"/>
                    <a:pt x="50" y="217"/>
                    <a:pt x="108" y="217"/>
                  </a:cubicBezTo>
                  <a:close/>
                  <a:moveTo>
                    <a:pt x="108" y="217"/>
                  </a:moveTo>
                  <a:lnTo>
                    <a:pt x="108" y="2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  <p:sp>
          <p:nvSpPr>
            <p:cNvPr id="50" name="Freeform 320"/>
            <p:cNvSpPr>
              <a:spLocks noChangeArrowheads="1"/>
            </p:cNvSpPr>
            <p:nvPr/>
          </p:nvSpPr>
          <p:spPr bwMode="auto">
            <a:xfrm>
              <a:off x="6696075" y="3216274"/>
              <a:ext cx="74613" cy="77788"/>
            </a:xfrm>
            <a:custGeom>
              <a:avLst/>
              <a:gdLst>
                <a:gd name="T0" fmla="*/ 208 w 209"/>
                <a:gd name="T1" fmla="*/ 109 h 218"/>
                <a:gd name="T2" fmla="*/ 100 w 209"/>
                <a:gd name="T3" fmla="*/ 0 h 218"/>
                <a:gd name="T4" fmla="*/ 0 w 209"/>
                <a:gd name="T5" fmla="*/ 109 h 218"/>
                <a:gd name="T6" fmla="*/ 100 w 209"/>
                <a:gd name="T7" fmla="*/ 217 h 218"/>
                <a:gd name="T8" fmla="*/ 208 w 209"/>
                <a:gd name="T9" fmla="*/ 109 h 218"/>
                <a:gd name="T10" fmla="*/ 208 w 209"/>
                <a:gd name="T11" fmla="*/ 109 h 218"/>
                <a:gd name="T12" fmla="*/ 208 w 209"/>
                <a:gd name="T13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18">
                  <a:moveTo>
                    <a:pt x="208" y="109"/>
                  </a:moveTo>
                  <a:cubicBezTo>
                    <a:pt x="208" y="50"/>
                    <a:pt x="167" y="0"/>
                    <a:pt x="100" y="0"/>
                  </a:cubicBezTo>
                  <a:cubicBezTo>
                    <a:pt x="41" y="0"/>
                    <a:pt x="0" y="50"/>
                    <a:pt x="0" y="109"/>
                  </a:cubicBezTo>
                  <a:cubicBezTo>
                    <a:pt x="0" y="167"/>
                    <a:pt x="41" y="217"/>
                    <a:pt x="100" y="217"/>
                  </a:cubicBezTo>
                  <a:cubicBezTo>
                    <a:pt x="167" y="217"/>
                    <a:pt x="208" y="167"/>
                    <a:pt x="208" y="109"/>
                  </a:cubicBezTo>
                  <a:close/>
                  <a:moveTo>
                    <a:pt x="208" y="109"/>
                  </a:moveTo>
                  <a:lnTo>
                    <a:pt x="208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663">
                <a:defRPr/>
              </a:pPr>
              <a:endParaRPr lang="en-US" sz="1097" dirty="0">
                <a:solidFill>
                  <a:srgbClr val="445469"/>
                </a:solidFill>
                <a:latin typeface="Lato Light"/>
                <a:ea typeface="SimSun" charset="0"/>
              </a:endParaRPr>
            </a:p>
          </p:txBody>
        </p:sp>
      </p:grpSp>
      <p:sp>
        <p:nvSpPr>
          <p:cNvPr id="52" name="Freeform 544"/>
          <p:cNvSpPr>
            <a:spLocks noChangeArrowheads="1"/>
          </p:cNvSpPr>
          <p:nvPr/>
        </p:nvSpPr>
        <p:spPr bwMode="auto">
          <a:xfrm>
            <a:off x="4980656" y="2552905"/>
            <a:ext cx="372185" cy="393998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74298" tIns="37149" rIns="74298" bIns="37149" anchor="ctr"/>
          <a:lstStyle/>
          <a:p>
            <a:pPr defTabSz="685663">
              <a:defRPr/>
            </a:pPr>
            <a:endParaRPr lang="en-US" sz="1097" dirty="0">
              <a:solidFill>
                <a:srgbClr val="445469"/>
              </a:solidFill>
              <a:latin typeface="Lato Light"/>
              <a:ea typeface="SimSun" charset="0"/>
            </a:endParaRPr>
          </a:p>
        </p:txBody>
      </p:sp>
      <p:sp>
        <p:nvSpPr>
          <p:cNvPr id="53" name="Freeform 325"/>
          <p:cNvSpPr>
            <a:spLocks noChangeArrowheads="1"/>
          </p:cNvSpPr>
          <p:nvPr/>
        </p:nvSpPr>
        <p:spPr bwMode="auto">
          <a:xfrm>
            <a:off x="6436444" y="2533663"/>
            <a:ext cx="321226" cy="432479"/>
          </a:xfrm>
          <a:custGeom>
            <a:avLst/>
            <a:gdLst>
              <a:gd name="T0" fmla="*/ 694 w 1046"/>
              <a:gd name="T1" fmla="*/ 1053 h 1405"/>
              <a:gd name="T2" fmla="*/ 176 w 1046"/>
              <a:gd name="T3" fmla="*/ 526 h 1405"/>
              <a:gd name="T4" fmla="*/ 870 w 1046"/>
              <a:gd name="T5" fmla="*/ 526 h 1405"/>
              <a:gd name="T6" fmla="*/ 393 w 1046"/>
              <a:gd name="T7" fmla="*/ 1229 h 1405"/>
              <a:gd name="T8" fmla="*/ 393 w 1046"/>
              <a:gd name="T9" fmla="*/ 1321 h 1405"/>
              <a:gd name="T10" fmla="*/ 519 w 1046"/>
              <a:gd name="T11" fmla="*/ 1404 h 1405"/>
              <a:gd name="T12" fmla="*/ 652 w 1046"/>
              <a:gd name="T13" fmla="*/ 1321 h 1405"/>
              <a:gd name="T14" fmla="*/ 652 w 1046"/>
              <a:gd name="T15" fmla="*/ 1229 h 1405"/>
              <a:gd name="T16" fmla="*/ 393 w 1046"/>
              <a:gd name="T17" fmla="*/ 1095 h 1405"/>
              <a:gd name="T18" fmla="*/ 393 w 1046"/>
              <a:gd name="T19" fmla="*/ 1187 h 1405"/>
              <a:gd name="T20" fmla="*/ 694 w 1046"/>
              <a:gd name="T21" fmla="*/ 1145 h 1405"/>
              <a:gd name="T22" fmla="*/ 42 w 1046"/>
              <a:gd name="T23" fmla="*/ 301 h 1405"/>
              <a:gd name="T24" fmla="*/ 168 w 1046"/>
              <a:gd name="T25" fmla="*/ 275 h 1405"/>
              <a:gd name="T26" fmla="*/ 42 w 1046"/>
              <a:gd name="T27" fmla="*/ 301 h 1405"/>
              <a:gd name="T28" fmla="*/ 569 w 1046"/>
              <a:gd name="T29" fmla="*/ 0 h 1405"/>
              <a:gd name="T30" fmla="*/ 477 w 1046"/>
              <a:gd name="T31" fmla="*/ 92 h 1405"/>
              <a:gd name="T32" fmla="*/ 569 w 1046"/>
              <a:gd name="T33" fmla="*/ 92 h 1405"/>
              <a:gd name="T34" fmla="*/ 301 w 1046"/>
              <a:gd name="T35" fmla="*/ 50 h 1405"/>
              <a:gd name="T36" fmla="*/ 268 w 1046"/>
              <a:gd name="T37" fmla="*/ 175 h 1405"/>
              <a:gd name="T38" fmla="*/ 1004 w 1046"/>
              <a:gd name="T39" fmla="*/ 301 h 1405"/>
              <a:gd name="T40" fmla="*/ 878 w 1046"/>
              <a:gd name="T41" fmla="*/ 275 h 1405"/>
              <a:gd name="T42" fmla="*/ 1004 w 1046"/>
              <a:gd name="T43" fmla="*/ 301 h 1405"/>
              <a:gd name="T44" fmla="*/ 744 w 1046"/>
              <a:gd name="T45" fmla="*/ 50 h 1405"/>
              <a:gd name="T46" fmla="*/ 778 w 1046"/>
              <a:gd name="T47" fmla="*/ 175 h 1405"/>
              <a:gd name="T48" fmla="*/ 84 w 1046"/>
              <a:gd name="T49" fmla="*/ 526 h 1405"/>
              <a:gd name="T50" fmla="*/ 0 w 1046"/>
              <a:gd name="T51" fmla="*/ 485 h 1405"/>
              <a:gd name="T52" fmla="*/ 92 w 1046"/>
              <a:gd name="T53" fmla="*/ 568 h 1405"/>
              <a:gd name="T54" fmla="*/ 953 w 1046"/>
              <a:gd name="T55" fmla="*/ 485 h 1405"/>
              <a:gd name="T56" fmla="*/ 953 w 1046"/>
              <a:gd name="T57" fmla="*/ 568 h 1405"/>
              <a:gd name="T58" fmla="*/ 1045 w 1046"/>
              <a:gd name="T59" fmla="*/ 485 h 1405"/>
              <a:gd name="T60" fmla="*/ 886 w 1046"/>
              <a:gd name="T61" fmla="*/ 786 h 1405"/>
              <a:gd name="T62" fmla="*/ 1004 w 1046"/>
              <a:gd name="T63" fmla="*/ 752 h 1405"/>
              <a:gd name="T64" fmla="*/ 886 w 1046"/>
              <a:gd name="T65" fmla="*/ 786 h 1405"/>
              <a:gd name="T66" fmla="*/ 92 w 1046"/>
              <a:gd name="T67" fmla="*/ 827 h 1405"/>
              <a:gd name="T68" fmla="*/ 126 w 1046"/>
              <a:gd name="T69" fmla="*/ 710 h 1405"/>
              <a:gd name="T70" fmla="*/ 42 w 1046"/>
              <a:gd name="T71" fmla="*/ 752 h 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46" h="1405">
                <a:moveTo>
                  <a:pt x="870" y="526"/>
                </a:moveTo>
                <a:cubicBezTo>
                  <a:pt x="870" y="702"/>
                  <a:pt x="694" y="877"/>
                  <a:pt x="694" y="1053"/>
                </a:cubicBezTo>
                <a:cubicBezTo>
                  <a:pt x="343" y="1053"/>
                  <a:pt x="343" y="1053"/>
                  <a:pt x="343" y="1053"/>
                </a:cubicBezTo>
                <a:cubicBezTo>
                  <a:pt x="343" y="877"/>
                  <a:pt x="176" y="702"/>
                  <a:pt x="176" y="526"/>
                </a:cubicBezTo>
                <a:cubicBezTo>
                  <a:pt x="176" y="334"/>
                  <a:pt x="326" y="175"/>
                  <a:pt x="519" y="175"/>
                </a:cubicBezTo>
                <a:cubicBezTo>
                  <a:pt x="719" y="175"/>
                  <a:pt x="870" y="334"/>
                  <a:pt x="870" y="526"/>
                </a:cubicBezTo>
                <a:close/>
                <a:moveTo>
                  <a:pt x="652" y="1229"/>
                </a:moveTo>
                <a:cubicBezTo>
                  <a:pt x="393" y="1229"/>
                  <a:pt x="393" y="1229"/>
                  <a:pt x="393" y="1229"/>
                </a:cubicBezTo>
                <a:cubicBezTo>
                  <a:pt x="368" y="1229"/>
                  <a:pt x="343" y="1245"/>
                  <a:pt x="343" y="1270"/>
                </a:cubicBezTo>
                <a:cubicBezTo>
                  <a:pt x="343" y="1296"/>
                  <a:pt x="368" y="1321"/>
                  <a:pt x="393" y="1321"/>
                </a:cubicBezTo>
                <a:cubicBezTo>
                  <a:pt x="402" y="1321"/>
                  <a:pt x="402" y="1321"/>
                  <a:pt x="402" y="1321"/>
                </a:cubicBezTo>
                <a:cubicBezTo>
                  <a:pt x="418" y="1371"/>
                  <a:pt x="469" y="1404"/>
                  <a:pt x="519" y="1404"/>
                </a:cubicBezTo>
                <a:cubicBezTo>
                  <a:pt x="577" y="1404"/>
                  <a:pt x="627" y="1371"/>
                  <a:pt x="644" y="1321"/>
                </a:cubicBezTo>
                <a:cubicBezTo>
                  <a:pt x="652" y="1321"/>
                  <a:pt x="652" y="1321"/>
                  <a:pt x="652" y="1321"/>
                </a:cubicBezTo>
                <a:cubicBezTo>
                  <a:pt x="677" y="1321"/>
                  <a:pt x="694" y="1296"/>
                  <a:pt x="694" y="1270"/>
                </a:cubicBezTo>
                <a:cubicBezTo>
                  <a:pt x="694" y="1245"/>
                  <a:pt x="677" y="1229"/>
                  <a:pt x="652" y="1229"/>
                </a:cubicBezTo>
                <a:close/>
                <a:moveTo>
                  <a:pt x="652" y="1095"/>
                </a:moveTo>
                <a:cubicBezTo>
                  <a:pt x="393" y="1095"/>
                  <a:pt x="393" y="1095"/>
                  <a:pt x="393" y="1095"/>
                </a:cubicBezTo>
                <a:cubicBezTo>
                  <a:pt x="368" y="1095"/>
                  <a:pt x="343" y="1120"/>
                  <a:pt x="343" y="1145"/>
                </a:cubicBezTo>
                <a:cubicBezTo>
                  <a:pt x="343" y="1162"/>
                  <a:pt x="368" y="1187"/>
                  <a:pt x="393" y="1187"/>
                </a:cubicBezTo>
                <a:cubicBezTo>
                  <a:pt x="652" y="1187"/>
                  <a:pt x="652" y="1187"/>
                  <a:pt x="652" y="1187"/>
                </a:cubicBezTo>
                <a:cubicBezTo>
                  <a:pt x="677" y="1187"/>
                  <a:pt x="694" y="1162"/>
                  <a:pt x="694" y="1145"/>
                </a:cubicBezTo>
                <a:cubicBezTo>
                  <a:pt x="694" y="1120"/>
                  <a:pt x="677" y="1095"/>
                  <a:pt x="652" y="1095"/>
                </a:cubicBezTo>
                <a:close/>
                <a:moveTo>
                  <a:pt x="42" y="301"/>
                </a:moveTo>
                <a:cubicBezTo>
                  <a:pt x="126" y="351"/>
                  <a:pt x="126" y="351"/>
                  <a:pt x="126" y="351"/>
                </a:cubicBezTo>
                <a:cubicBezTo>
                  <a:pt x="134" y="326"/>
                  <a:pt x="151" y="301"/>
                  <a:pt x="168" y="275"/>
                </a:cubicBezTo>
                <a:cubicBezTo>
                  <a:pt x="92" y="225"/>
                  <a:pt x="92" y="225"/>
                  <a:pt x="92" y="225"/>
                </a:cubicBezTo>
                <a:lnTo>
                  <a:pt x="42" y="301"/>
                </a:lnTo>
                <a:close/>
                <a:moveTo>
                  <a:pt x="569" y="92"/>
                </a:moveTo>
                <a:cubicBezTo>
                  <a:pt x="569" y="0"/>
                  <a:pt x="569" y="0"/>
                  <a:pt x="569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77" y="92"/>
                  <a:pt x="477" y="92"/>
                  <a:pt x="477" y="92"/>
                </a:cubicBezTo>
                <a:cubicBezTo>
                  <a:pt x="493" y="92"/>
                  <a:pt x="510" y="92"/>
                  <a:pt x="519" y="92"/>
                </a:cubicBezTo>
                <a:cubicBezTo>
                  <a:pt x="535" y="92"/>
                  <a:pt x="552" y="92"/>
                  <a:pt x="569" y="92"/>
                </a:cubicBezTo>
                <a:close/>
                <a:moveTo>
                  <a:pt x="343" y="133"/>
                </a:moveTo>
                <a:cubicBezTo>
                  <a:pt x="301" y="50"/>
                  <a:pt x="301" y="50"/>
                  <a:pt x="301" y="50"/>
                </a:cubicBezTo>
                <a:cubicBezTo>
                  <a:pt x="218" y="92"/>
                  <a:pt x="218" y="92"/>
                  <a:pt x="218" y="92"/>
                </a:cubicBezTo>
                <a:cubicBezTo>
                  <a:pt x="268" y="175"/>
                  <a:pt x="268" y="175"/>
                  <a:pt x="268" y="175"/>
                </a:cubicBezTo>
                <a:cubicBezTo>
                  <a:pt x="293" y="159"/>
                  <a:pt x="318" y="142"/>
                  <a:pt x="343" y="133"/>
                </a:cubicBezTo>
                <a:close/>
                <a:moveTo>
                  <a:pt x="1004" y="301"/>
                </a:moveTo>
                <a:cubicBezTo>
                  <a:pt x="953" y="225"/>
                  <a:pt x="953" y="225"/>
                  <a:pt x="953" y="225"/>
                </a:cubicBezTo>
                <a:cubicBezTo>
                  <a:pt x="878" y="275"/>
                  <a:pt x="878" y="275"/>
                  <a:pt x="878" y="275"/>
                </a:cubicBezTo>
                <a:cubicBezTo>
                  <a:pt x="895" y="301"/>
                  <a:pt x="912" y="326"/>
                  <a:pt x="920" y="351"/>
                </a:cubicBezTo>
                <a:lnTo>
                  <a:pt x="1004" y="301"/>
                </a:lnTo>
                <a:close/>
                <a:moveTo>
                  <a:pt x="820" y="92"/>
                </a:moveTo>
                <a:cubicBezTo>
                  <a:pt x="744" y="50"/>
                  <a:pt x="744" y="50"/>
                  <a:pt x="744" y="50"/>
                </a:cubicBezTo>
                <a:cubicBezTo>
                  <a:pt x="702" y="133"/>
                  <a:pt x="702" y="133"/>
                  <a:pt x="702" y="133"/>
                </a:cubicBezTo>
                <a:cubicBezTo>
                  <a:pt x="727" y="142"/>
                  <a:pt x="753" y="159"/>
                  <a:pt x="778" y="175"/>
                </a:cubicBezTo>
                <a:lnTo>
                  <a:pt x="820" y="92"/>
                </a:lnTo>
                <a:close/>
                <a:moveTo>
                  <a:pt x="84" y="526"/>
                </a:moveTo>
                <a:cubicBezTo>
                  <a:pt x="84" y="510"/>
                  <a:pt x="84" y="501"/>
                  <a:pt x="92" y="485"/>
                </a:cubicBezTo>
                <a:cubicBezTo>
                  <a:pt x="0" y="485"/>
                  <a:pt x="0" y="485"/>
                  <a:pt x="0" y="485"/>
                </a:cubicBezTo>
                <a:cubicBezTo>
                  <a:pt x="0" y="568"/>
                  <a:pt x="0" y="568"/>
                  <a:pt x="0" y="568"/>
                </a:cubicBezTo>
                <a:cubicBezTo>
                  <a:pt x="92" y="568"/>
                  <a:pt x="92" y="568"/>
                  <a:pt x="92" y="568"/>
                </a:cubicBezTo>
                <a:cubicBezTo>
                  <a:pt x="84" y="560"/>
                  <a:pt x="84" y="543"/>
                  <a:pt x="84" y="526"/>
                </a:cubicBezTo>
                <a:close/>
                <a:moveTo>
                  <a:pt x="953" y="485"/>
                </a:moveTo>
                <a:cubicBezTo>
                  <a:pt x="953" y="501"/>
                  <a:pt x="962" y="510"/>
                  <a:pt x="962" y="526"/>
                </a:cubicBezTo>
                <a:cubicBezTo>
                  <a:pt x="962" y="543"/>
                  <a:pt x="953" y="560"/>
                  <a:pt x="953" y="568"/>
                </a:cubicBezTo>
                <a:cubicBezTo>
                  <a:pt x="1045" y="568"/>
                  <a:pt x="1045" y="568"/>
                  <a:pt x="1045" y="568"/>
                </a:cubicBezTo>
                <a:cubicBezTo>
                  <a:pt x="1045" y="485"/>
                  <a:pt x="1045" y="485"/>
                  <a:pt x="1045" y="485"/>
                </a:cubicBezTo>
                <a:lnTo>
                  <a:pt x="953" y="485"/>
                </a:lnTo>
                <a:close/>
                <a:moveTo>
                  <a:pt x="886" y="786"/>
                </a:moveTo>
                <a:cubicBezTo>
                  <a:pt x="953" y="827"/>
                  <a:pt x="953" y="827"/>
                  <a:pt x="953" y="827"/>
                </a:cubicBezTo>
                <a:cubicBezTo>
                  <a:pt x="1004" y="752"/>
                  <a:pt x="1004" y="752"/>
                  <a:pt x="1004" y="752"/>
                </a:cubicBezTo>
                <a:cubicBezTo>
                  <a:pt x="920" y="710"/>
                  <a:pt x="920" y="710"/>
                  <a:pt x="920" y="710"/>
                </a:cubicBezTo>
                <a:cubicBezTo>
                  <a:pt x="912" y="735"/>
                  <a:pt x="895" y="761"/>
                  <a:pt x="886" y="786"/>
                </a:cubicBezTo>
                <a:close/>
                <a:moveTo>
                  <a:pt x="42" y="752"/>
                </a:moveTo>
                <a:cubicBezTo>
                  <a:pt x="92" y="827"/>
                  <a:pt x="92" y="827"/>
                  <a:pt x="92" y="827"/>
                </a:cubicBezTo>
                <a:cubicBezTo>
                  <a:pt x="159" y="786"/>
                  <a:pt x="159" y="786"/>
                  <a:pt x="159" y="786"/>
                </a:cubicBezTo>
                <a:cubicBezTo>
                  <a:pt x="151" y="761"/>
                  <a:pt x="134" y="735"/>
                  <a:pt x="126" y="710"/>
                </a:cubicBezTo>
                <a:lnTo>
                  <a:pt x="42" y="752"/>
                </a:lnTo>
                <a:close/>
                <a:moveTo>
                  <a:pt x="42" y="752"/>
                </a:moveTo>
                <a:lnTo>
                  <a:pt x="42" y="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74298" tIns="37149" rIns="74298" bIns="37149" anchor="ctr"/>
          <a:lstStyle/>
          <a:p>
            <a:pPr defTabSz="685663">
              <a:defRPr/>
            </a:pPr>
            <a:endParaRPr lang="en-US" sz="1097" dirty="0">
              <a:solidFill>
                <a:srgbClr val="445469"/>
              </a:solidFill>
              <a:latin typeface="Lato Light"/>
              <a:ea typeface="SimSun" charset="0"/>
            </a:endParaRPr>
          </a:p>
        </p:txBody>
      </p:sp>
      <p:sp>
        <p:nvSpPr>
          <p:cNvPr id="69" name="Freeform 380"/>
          <p:cNvSpPr>
            <a:spLocks noChangeArrowheads="1"/>
          </p:cNvSpPr>
          <p:nvPr/>
        </p:nvSpPr>
        <p:spPr bwMode="auto">
          <a:xfrm>
            <a:off x="7623142" y="3664386"/>
            <a:ext cx="253294" cy="253359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74298" tIns="37149" rIns="74298" bIns="37149" anchor="ctr"/>
          <a:lstStyle/>
          <a:p>
            <a:pPr defTabSz="685663">
              <a:defRPr/>
            </a:pPr>
            <a:endParaRPr lang="en-US" sz="1097" dirty="0">
              <a:solidFill>
                <a:srgbClr val="445469"/>
              </a:solidFill>
              <a:latin typeface="Lato Light"/>
              <a:ea typeface="SimSun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2629916" y="884747"/>
            <a:ext cx="3934650" cy="701875"/>
            <a:chOff x="6361236" y="483017"/>
            <a:chExt cx="11655185" cy="2079087"/>
          </a:xfrm>
        </p:grpSpPr>
        <p:sp>
          <p:nvSpPr>
            <p:cNvPr id="77" name="TextBox 76"/>
            <p:cNvSpPr txBox="1"/>
            <p:nvPr/>
          </p:nvSpPr>
          <p:spPr>
            <a:xfrm>
              <a:off x="7529394" y="483017"/>
              <a:ext cx="9277819" cy="1446556"/>
            </a:xfrm>
            <a:prstGeom prst="rect">
              <a:avLst/>
            </a:prstGeom>
            <a:noFill/>
          </p:spPr>
          <p:txBody>
            <a:bodyPr wrap="none" lIns="30863" tIns="15431" rIns="30863" bIns="15431" rtlCol="0">
              <a:spAutoFit/>
            </a:bodyPr>
            <a:lstStyle/>
            <a:p>
              <a:pPr algn="ctr" defTabSz="641863"/>
              <a:r>
                <a:rPr lang="en-US" sz="2971" b="1" dirty="0">
                  <a:solidFill>
                    <a:srgbClr val="002060"/>
                  </a:solidFill>
                  <a:latin typeface="+mn-lt"/>
                  <a:cs typeface="Lato Regular"/>
                </a:rPr>
                <a:t>RPA</a:t>
              </a:r>
              <a:r>
                <a:rPr lang="en-US" sz="2971" b="1" dirty="0">
                  <a:solidFill>
                    <a:schemeClr val="accent1"/>
                  </a:solidFill>
                  <a:latin typeface="+mn-lt"/>
                  <a:cs typeface="Lato Regular"/>
                </a:rPr>
                <a:t> </a:t>
              </a:r>
              <a:r>
                <a:rPr lang="en-US" sz="2971" b="1" dirty="0">
                  <a:solidFill>
                    <a:srgbClr val="6EA6D0"/>
                  </a:solidFill>
                  <a:latin typeface="+mn-lt"/>
                  <a:cs typeface="Lato Regular"/>
                </a:rPr>
                <a:t>Advantages</a:t>
              </a:r>
              <a:endParaRPr lang="id-ID" sz="2971" b="1" dirty="0">
                <a:solidFill>
                  <a:srgbClr val="6EA6D0"/>
                </a:solidFill>
                <a:latin typeface="+mn-lt"/>
                <a:cs typeface="Lato Regular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0835" tIns="15419" rIns="30835" bIns="15419" rtlCol="0" anchor="ctr"/>
            <a:lstStyle/>
            <a:p>
              <a:pPr algn="ctr" defTabSz="641863"/>
              <a:endParaRPr lang="en-US" sz="948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73422" tIns="36711" rIns="73422" bIns="36711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47" dirty="0">
                  <a:solidFill>
                    <a:srgbClr val="002060"/>
                  </a:solidFill>
                  <a:latin typeface="Lato Light"/>
                  <a:cs typeface="Lato Light"/>
                </a:rPr>
                <a:t>3 Key Benefits that can be realized from RPA applications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233061" y="2525525"/>
            <a:ext cx="479167" cy="428373"/>
            <a:chOff x="9914220" y="8470732"/>
            <a:chExt cx="672924" cy="617647"/>
          </a:xfrm>
        </p:grpSpPr>
        <p:sp>
          <p:nvSpPr>
            <p:cNvPr id="81" name="Freeform 51"/>
            <p:cNvSpPr>
              <a:spLocks noChangeArrowheads="1"/>
            </p:cNvSpPr>
            <p:nvPr/>
          </p:nvSpPr>
          <p:spPr bwMode="auto">
            <a:xfrm>
              <a:off x="9914220" y="8986848"/>
              <a:ext cx="110038" cy="101531"/>
            </a:xfrm>
            <a:custGeom>
              <a:avLst/>
              <a:gdLst>
                <a:gd name="T0" fmla="*/ 19 w 119"/>
                <a:gd name="T1" fmla="*/ 65 h 110"/>
                <a:gd name="T2" fmla="*/ 0 w 119"/>
                <a:gd name="T3" fmla="*/ 47 h 110"/>
                <a:gd name="T4" fmla="*/ 0 w 119"/>
                <a:gd name="T5" fmla="*/ 109 h 110"/>
                <a:gd name="T6" fmla="*/ 118 w 119"/>
                <a:gd name="T7" fmla="*/ 109 h 110"/>
                <a:gd name="T8" fmla="*/ 118 w 119"/>
                <a:gd name="T9" fmla="*/ 0 h 110"/>
                <a:gd name="T10" fmla="*/ 91 w 119"/>
                <a:gd name="T11" fmla="*/ 0 h 110"/>
                <a:gd name="T12" fmla="*/ 19 w 119"/>
                <a:gd name="T13" fmla="*/ 6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10">
                  <a:moveTo>
                    <a:pt x="19" y="65"/>
                  </a:moveTo>
                  <a:lnTo>
                    <a:pt x="0" y="47"/>
                  </a:lnTo>
                  <a:lnTo>
                    <a:pt x="0" y="109"/>
                  </a:lnTo>
                  <a:lnTo>
                    <a:pt x="118" y="109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19" y="65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  <p:sp>
          <p:nvSpPr>
            <p:cNvPr id="82" name="Freeform 52"/>
            <p:cNvSpPr>
              <a:spLocks noChangeArrowheads="1"/>
            </p:cNvSpPr>
            <p:nvPr/>
          </p:nvSpPr>
          <p:spPr bwMode="auto">
            <a:xfrm>
              <a:off x="10062348" y="8868395"/>
              <a:ext cx="101574" cy="219984"/>
            </a:xfrm>
            <a:custGeom>
              <a:avLst/>
              <a:gdLst>
                <a:gd name="T0" fmla="*/ 62 w 110"/>
                <a:gd name="T1" fmla="*/ 0 h 234"/>
                <a:gd name="T2" fmla="*/ 0 w 110"/>
                <a:gd name="T3" fmla="*/ 59 h 234"/>
                <a:gd name="T4" fmla="*/ 0 w 110"/>
                <a:gd name="T5" fmla="*/ 233 h 234"/>
                <a:gd name="T6" fmla="*/ 109 w 110"/>
                <a:gd name="T7" fmla="*/ 233 h 234"/>
                <a:gd name="T8" fmla="*/ 109 w 110"/>
                <a:gd name="T9" fmla="*/ 15 h 234"/>
                <a:gd name="T10" fmla="*/ 62 w 110"/>
                <a:gd name="T1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34">
                  <a:moveTo>
                    <a:pt x="62" y="0"/>
                  </a:moveTo>
                  <a:lnTo>
                    <a:pt x="0" y="59"/>
                  </a:lnTo>
                  <a:lnTo>
                    <a:pt x="0" y="233"/>
                  </a:lnTo>
                  <a:lnTo>
                    <a:pt x="109" y="233"/>
                  </a:lnTo>
                  <a:lnTo>
                    <a:pt x="109" y="15"/>
                  </a:lnTo>
                  <a:lnTo>
                    <a:pt x="62" y="0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  <p:sp>
          <p:nvSpPr>
            <p:cNvPr id="83" name="Freeform 53"/>
            <p:cNvSpPr>
              <a:spLocks noChangeArrowheads="1"/>
            </p:cNvSpPr>
            <p:nvPr/>
          </p:nvSpPr>
          <p:spPr bwMode="auto">
            <a:xfrm>
              <a:off x="10193547" y="8876856"/>
              <a:ext cx="110038" cy="211523"/>
            </a:xfrm>
            <a:custGeom>
              <a:avLst/>
              <a:gdLst>
                <a:gd name="T0" fmla="*/ 84 w 119"/>
                <a:gd name="T1" fmla="*/ 44 h 225"/>
                <a:gd name="T2" fmla="*/ 0 w 119"/>
                <a:gd name="T3" fmla="*/ 16 h 225"/>
                <a:gd name="T4" fmla="*/ 0 w 119"/>
                <a:gd name="T5" fmla="*/ 224 h 225"/>
                <a:gd name="T6" fmla="*/ 118 w 119"/>
                <a:gd name="T7" fmla="*/ 224 h 225"/>
                <a:gd name="T8" fmla="*/ 118 w 119"/>
                <a:gd name="T9" fmla="*/ 0 h 225"/>
                <a:gd name="T10" fmla="*/ 84 w 119"/>
                <a:gd name="T11" fmla="*/ 4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25">
                  <a:moveTo>
                    <a:pt x="84" y="44"/>
                  </a:moveTo>
                  <a:lnTo>
                    <a:pt x="0" y="16"/>
                  </a:lnTo>
                  <a:lnTo>
                    <a:pt x="0" y="224"/>
                  </a:lnTo>
                  <a:lnTo>
                    <a:pt x="118" y="224"/>
                  </a:lnTo>
                  <a:lnTo>
                    <a:pt x="118" y="0"/>
                  </a:lnTo>
                  <a:lnTo>
                    <a:pt x="84" y="44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  <p:sp>
          <p:nvSpPr>
            <p:cNvPr id="84" name="Freeform 54"/>
            <p:cNvSpPr>
              <a:spLocks noChangeArrowheads="1"/>
            </p:cNvSpPr>
            <p:nvPr/>
          </p:nvSpPr>
          <p:spPr bwMode="auto">
            <a:xfrm>
              <a:off x="10341675" y="8686486"/>
              <a:ext cx="101574" cy="397663"/>
            </a:xfrm>
            <a:custGeom>
              <a:avLst/>
              <a:gdLst>
                <a:gd name="T0" fmla="*/ 96 w 110"/>
                <a:gd name="T1" fmla="*/ 12 h 420"/>
                <a:gd name="T2" fmla="*/ 0 w 110"/>
                <a:gd name="T3" fmla="*/ 143 h 420"/>
                <a:gd name="T4" fmla="*/ 0 w 110"/>
                <a:gd name="T5" fmla="*/ 419 h 420"/>
                <a:gd name="T6" fmla="*/ 109 w 110"/>
                <a:gd name="T7" fmla="*/ 419 h 420"/>
                <a:gd name="T8" fmla="*/ 109 w 110"/>
                <a:gd name="T9" fmla="*/ 0 h 420"/>
                <a:gd name="T10" fmla="*/ 96 w 110"/>
                <a:gd name="T11" fmla="*/ 1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420">
                  <a:moveTo>
                    <a:pt x="96" y="12"/>
                  </a:moveTo>
                  <a:lnTo>
                    <a:pt x="0" y="143"/>
                  </a:lnTo>
                  <a:lnTo>
                    <a:pt x="0" y="419"/>
                  </a:lnTo>
                  <a:lnTo>
                    <a:pt x="109" y="419"/>
                  </a:lnTo>
                  <a:lnTo>
                    <a:pt x="109" y="0"/>
                  </a:lnTo>
                  <a:lnTo>
                    <a:pt x="96" y="12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  <p:sp>
          <p:nvSpPr>
            <p:cNvPr id="85" name="Freeform 55"/>
            <p:cNvSpPr>
              <a:spLocks noChangeArrowheads="1"/>
            </p:cNvSpPr>
            <p:nvPr/>
          </p:nvSpPr>
          <p:spPr bwMode="auto">
            <a:xfrm>
              <a:off x="10477106" y="8572263"/>
              <a:ext cx="110038" cy="516116"/>
            </a:xfrm>
            <a:custGeom>
              <a:avLst/>
              <a:gdLst>
                <a:gd name="T0" fmla="*/ 0 w 118"/>
                <a:gd name="T1" fmla="*/ 87 h 541"/>
                <a:gd name="T2" fmla="*/ 0 w 118"/>
                <a:gd name="T3" fmla="*/ 540 h 541"/>
                <a:gd name="T4" fmla="*/ 117 w 118"/>
                <a:gd name="T5" fmla="*/ 540 h 541"/>
                <a:gd name="T6" fmla="*/ 117 w 118"/>
                <a:gd name="T7" fmla="*/ 0 h 541"/>
                <a:gd name="T8" fmla="*/ 0 w 118"/>
                <a:gd name="T9" fmla="*/ 8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541">
                  <a:moveTo>
                    <a:pt x="0" y="87"/>
                  </a:moveTo>
                  <a:lnTo>
                    <a:pt x="0" y="540"/>
                  </a:lnTo>
                  <a:lnTo>
                    <a:pt x="117" y="540"/>
                  </a:lnTo>
                  <a:lnTo>
                    <a:pt x="117" y="0"/>
                  </a:lnTo>
                  <a:lnTo>
                    <a:pt x="0" y="87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  <p:sp>
          <p:nvSpPr>
            <p:cNvPr id="86" name="Freeform 56"/>
            <p:cNvSpPr>
              <a:spLocks noChangeArrowheads="1"/>
            </p:cNvSpPr>
            <p:nvPr/>
          </p:nvSpPr>
          <p:spPr bwMode="auto">
            <a:xfrm>
              <a:off x="9914220" y="8470732"/>
              <a:ext cx="668692" cy="520346"/>
            </a:xfrm>
            <a:custGeom>
              <a:avLst/>
              <a:gdLst>
                <a:gd name="T0" fmla="*/ 584 w 702"/>
                <a:gd name="T1" fmla="*/ 96 h 547"/>
                <a:gd name="T2" fmla="*/ 497 w 702"/>
                <a:gd name="T3" fmla="*/ 164 h 547"/>
                <a:gd name="T4" fmla="*/ 351 w 702"/>
                <a:gd name="T5" fmla="*/ 353 h 547"/>
                <a:gd name="T6" fmla="*/ 199 w 702"/>
                <a:gd name="T7" fmla="*/ 304 h 547"/>
                <a:gd name="T8" fmla="*/ 0 w 702"/>
                <a:gd name="T9" fmla="*/ 490 h 547"/>
                <a:gd name="T10" fmla="*/ 0 w 702"/>
                <a:gd name="T11" fmla="*/ 527 h 547"/>
                <a:gd name="T12" fmla="*/ 22 w 702"/>
                <a:gd name="T13" fmla="*/ 546 h 547"/>
                <a:gd name="T14" fmla="*/ 214 w 702"/>
                <a:gd name="T15" fmla="*/ 363 h 547"/>
                <a:gd name="T16" fmla="*/ 370 w 702"/>
                <a:gd name="T17" fmla="*/ 415 h 547"/>
                <a:gd name="T18" fmla="*/ 534 w 702"/>
                <a:gd name="T19" fmla="*/ 198 h 547"/>
                <a:gd name="T20" fmla="*/ 584 w 702"/>
                <a:gd name="T21" fmla="*/ 161 h 547"/>
                <a:gd name="T22" fmla="*/ 701 w 702"/>
                <a:gd name="T23" fmla="*/ 68 h 547"/>
                <a:gd name="T24" fmla="*/ 701 w 702"/>
                <a:gd name="T25" fmla="*/ 0 h 547"/>
                <a:gd name="T26" fmla="*/ 584 w 702"/>
                <a:gd name="T27" fmla="*/ 9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2" h="547">
                  <a:moveTo>
                    <a:pt x="584" y="96"/>
                  </a:moveTo>
                  <a:lnTo>
                    <a:pt x="497" y="164"/>
                  </a:lnTo>
                  <a:lnTo>
                    <a:pt x="351" y="353"/>
                  </a:lnTo>
                  <a:lnTo>
                    <a:pt x="199" y="304"/>
                  </a:lnTo>
                  <a:lnTo>
                    <a:pt x="0" y="490"/>
                  </a:lnTo>
                  <a:lnTo>
                    <a:pt x="0" y="527"/>
                  </a:lnTo>
                  <a:lnTo>
                    <a:pt x="22" y="546"/>
                  </a:lnTo>
                  <a:lnTo>
                    <a:pt x="214" y="363"/>
                  </a:lnTo>
                  <a:lnTo>
                    <a:pt x="370" y="415"/>
                  </a:lnTo>
                  <a:lnTo>
                    <a:pt x="534" y="198"/>
                  </a:lnTo>
                  <a:lnTo>
                    <a:pt x="584" y="161"/>
                  </a:lnTo>
                  <a:lnTo>
                    <a:pt x="701" y="68"/>
                  </a:lnTo>
                  <a:lnTo>
                    <a:pt x="701" y="0"/>
                  </a:lnTo>
                  <a:lnTo>
                    <a:pt x="584" y="96"/>
                  </a:ln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595A5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3"/>
            </a:p>
          </p:txBody>
        </p:sp>
      </p:grpSp>
      <p:sp>
        <p:nvSpPr>
          <p:cNvPr id="100" name="Subtitle 2"/>
          <p:cNvSpPr txBox="1">
            <a:spLocks/>
          </p:cNvSpPr>
          <p:nvPr/>
        </p:nvSpPr>
        <p:spPr>
          <a:xfrm>
            <a:off x="2840723" y="2122690"/>
            <a:ext cx="1371706" cy="283276"/>
          </a:xfrm>
          <a:prstGeom prst="rect">
            <a:avLst/>
          </a:prstGeom>
        </p:spPr>
        <p:txBody>
          <a:bodyPr vert="horz" lIns="73422" tIns="36711" rIns="73422" bIns="3671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47" b="1" dirty="0">
                <a:solidFill>
                  <a:srgbClr val="002060"/>
                </a:solidFill>
                <a:latin typeface="+mn-lt"/>
                <a:cs typeface="Lato Light"/>
              </a:rPr>
              <a:t>PROFITABILITY</a:t>
            </a:r>
          </a:p>
        </p:txBody>
      </p:sp>
      <p:sp>
        <p:nvSpPr>
          <p:cNvPr id="101" name="Subtitle 2"/>
          <p:cNvSpPr txBox="1">
            <a:spLocks/>
          </p:cNvSpPr>
          <p:nvPr/>
        </p:nvSpPr>
        <p:spPr>
          <a:xfrm>
            <a:off x="4488332" y="3169719"/>
            <a:ext cx="1371706" cy="283276"/>
          </a:xfrm>
          <a:prstGeom prst="rect">
            <a:avLst/>
          </a:prstGeom>
        </p:spPr>
        <p:txBody>
          <a:bodyPr vert="horz" lIns="73422" tIns="36711" rIns="73422" bIns="3671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47" b="1" dirty="0">
                <a:solidFill>
                  <a:srgbClr val="002060"/>
                </a:solidFill>
                <a:latin typeface="+mn-lt"/>
                <a:cs typeface="Lato Light"/>
              </a:rPr>
              <a:t>EFFICIENCY</a:t>
            </a:r>
          </a:p>
        </p:txBody>
      </p:sp>
      <p:sp>
        <p:nvSpPr>
          <p:cNvPr id="110" name="Subtitle 2"/>
          <p:cNvSpPr txBox="1">
            <a:spLocks/>
          </p:cNvSpPr>
          <p:nvPr/>
        </p:nvSpPr>
        <p:spPr>
          <a:xfrm>
            <a:off x="5911203" y="2110143"/>
            <a:ext cx="1371706" cy="283276"/>
          </a:xfrm>
          <a:prstGeom prst="rect">
            <a:avLst/>
          </a:prstGeom>
        </p:spPr>
        <p:txBody>
          <a:bodyPr vert="horz" lIns="73422" tIns="36711" rIns="73422" bIns="36711" rtlCol="0">
            <a:normAutofit fontScale="85000" lnSpcReduction="10000"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47" b="1" dirty="0">
                <a:solidFill>
                  <a:srgbClr val="002060"/>
                </a:solidFill>
                <a:latin typeface="+mn-lt"/>
                <a:cs typeface="Lato Light"/>
              </a:rPr>
              <a:t>INTEROPERABILITY</a:t>
            </a:r>
          </a:p>
        </p:txBody>
      </p:sp>
      <p:sp>
        <p:nvSpPr>
          <p:cNvPr id="112" name="Subtitle 2"/>
          <p:cNvSpPr txBox="1">
            <a:spLocks/>
          </p:cNvSpPr>
          <p:nvPr/>
        </p:nvSpPr>
        <p:spPr>
          <a:xfrm>
            <a:off x="7910353" y="1855498"/>
            <a:ext cx="906251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Application       Migration</a:t>
            </a:r>
          </a:p>
        </p:txBody>
      </p:sp>
      <p:sp>
        <p:nvSpPr>
          <p:cNvPr id="113" name="Subtitle 2"/>
          <p:cNvSpPr txBox="1">
            <a:spLocks/>
          </p:cNvSpPr>
          <p:nvPr/>
        </p:nvSpPr>
        <p:spPr>
          <a:xfrm>
            <a:off x="7953964" y="3648486"/>
            <a:ext cx="906251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Virtual System Integration</a:t>
            </a:r>
          </a:p>
        </p:txBody>
      </p:sp>
      <p:sp>
        <p:nvSpPr>
          <p:cNvPr id="120" name="Freeform 171"/>
          <p:cNvSpPr>
            <a:spLocks noChangeArrowheads="1"/>
          </p:cNvSpPr>
          <p:nvPr/>
        </p:nvSpPr>
        <p:spPr bwMode="auto">
          <a:xfrm>
            <a:off x="5951835" y="3557904"/>
            <a:ext cx="225231" cy="225289"/>
          </a:xfrm>
          <a:custGeom>
            <a:avLst/>
            <a:gdLst>
              <a:gd name="T0" fmla="*/ 294 w 589"/>
              <a:gd name="T1" fmla="*/ 192 h 590"/>
              <a:gd name="T2" fmla="*/ 294 w 589"/>
              <a:gd name="T3" fmla="*/ 383 h 590"/>
              <a:gd name="T4" fmla="*/ 294 w 589"/>
              <a:gd name="T5" fmla="*/ 192 h 590"/>
              <a:gd name="T6" fmla="*/ 294 w 589"/>
              <a:gd name="T7" fmla="*/ 354 h 590"/>
              <a:gd name="T8" fmla="*/ 294 w 589"/>
              <a:gd name="T9" fmla="*/ 236 h 590"/>
              <a:gd name="T10" fmla="*/ 294 w 589"/>
              <a:gd name="T11" fmla="*/ 354 h 590"/>
              <a:gd name="T12" fmla="*/ 574 w 589"/>
              <a:gd name="T13" fmla="*/ 354 h 590"/>
              <a:gd name="T14" fmla="*/ 529 w 589"/>
              <a:gd name="T15" fmla="*/ 295 h 590"/>
              <a:gd name="T16" fmla="*/ 574 w 589"/>
              <a:gd name="T17" fmla="*/ 221 h 590"/>
              <a:gd name="T18" fmla="*/ 544 w 589"/>
              <a:gd name="T19" fmla="*/ 104 h 590"/>
              <a:gd name="T20" fmla="*/ 441 w 589"/>
              <a:gd name="T21" fmla="*/ 118 h 590"/>
              <a:gd name="T22" fmla="*/ 367 w 589"/>
              <a:gd name="T23" fmla="*/ 30 h 590"/>
              <a:gd name="T24" fmla="*/ 250 w 589"/>
              <a:gd name="T25" fmla="*/ 0 h 590"/>
              <a:gd name="T26" fmla="*/ 220 w 589"/>
              <a:gd name="T27" fmla="*/ 74 h 590"/>
              <a:gd name="T28" fmla="*/ 103 w 589"/>
              <a:gd name="T29" fmla="*/ 89 h 590"/>
              <a:gd name="T30" fmla="*/ 0 w 589"/>
              <a:gd name="T31" fmla="*/ 163 h 590"/>
              <a:gd name="T32" fmla="*/ 58 w 589"/>
              <a:gd name="T33" fmla="*/ 251 h 590"/>
              <a:gd name="T34" fmla="*/ 58 w 589"/>
              <a:gd name="T35" fmla="*/ 339 h 590"/>
              <a:gd name="T36" fmla="*/ 0 w 589"/>
              <a:gd name="T37" fmla="*/ 413 h 590"/>
              <a:gd name="T38" fmla="*/ 103 w 589"/>
              <a:gd name="T39" fmla="*/ 501 h 590"/>
              <a:gd name="T40" fmla="*/ 220 w 589"/>
              <a:gd name="T41" fmla="*/ 516 h 590"/>
              <a:gd name="T42" fmla="*/ 250 w 589"/>
              <a:gd name="T43" fmla="*/ 589 h 590"/>
              <a:gd name="T44" fmla="*/ 367 w 589"/>
              <a:gd name="T45" fmla="*/ 545 h 590"/>
              <a:gd name="T46" fmla="*/ 441 w 589"/>
              <a:gd name="T47" fmla="*/ 472 h 590"/>
              <a:gd name="T48" fmla="*/ 544 w 589"/>
              <a:gd name="T49" fmla="*/ 486 h 590"/>
              <a:gd name="T50" fmla="*/ 574 w 589"/>
              <a:gd name="T51" fmla="*/ 354 h 590"/>
              <a:gd name="T52" fmla="*/ 544 w 589"/>
              <a:gd name="T53" fmla="*/ 413 h 590"/>
              <a:gd name="T54" fmla="*/ 500 w 589"/>
              <a:gd name="T55" fmla="*/ 457 h 590"/>
              <a:gd name="T56" fmla="*/ 338 w 589"/>
              <a:gd name="T57" fmla="*/ 486 h 590"/>
              <a:gd name="T58" fmla="*/ 309 w 589"/>
              <a:gd name="T59" fmla="*/ 545 h 590"/>
              <a:gd name="T60" fmla="*/ 250 w 589"/>
              <a:gd name="T61" fmla="*/ 530 h 590"/>
              <a:gd name="T62" fmla="*/ 147 w 589"/>
              <a:gd name="T63" fmla="*/ 427 h 590"/>
              <a:gd name="T64" fmla="*/ 73 w 589"/>
              <a:gd name="T65" fmla="*/ 442 h 590"/>
              <a:gd name="T66" fmla="*/ 58 w 589"/>
              <a:gd name="T67" fmla="*/ 383 h 590"/>
              <a:gd name="T68" fmla="*/ 103 w 589"/>
              <a:gd name="T69" fmla="*/ 295 h 590"/>
              <a:gd name="T70" fmla="*/ 58 w 589"/>
              <a:gd name="T71" fmla="*/ 192 h 590"/>
              <a:gd name="T72" fmla="*/ 73 w 589"/>
              <a:gd name="T73" fmla="*/ 133 h 590"/>
              <a:gd name="T74" fmla="*/ 147 w 589"/>
              <a:gd name="T75" fmla="*/ 163 h 590"/>
              <a:gd name="T76" fmla="*/ 250 w 589"/>
              <a:gd name="T77" fmla="*/ 59 h 590"/>
              <a:gd name="T78" fmla="*/ 309 w 589"/>
              <a:gd name="T79" fmla="*/ 30 h 590"/>
              <a:gd name="T80" fmla="*/ 338 w 589"/>
              <a:gd name="T81" fmla="*/ 104 h 590"/>
              <a:gd name="T82" fmla="*/ 500 w 589"/>
              <a:gd name="T83" fmla="*/ 133 h 590"/>
              <a:gd name="T84" fmla="*/ 544 w 589"/>
              <a:gd name="T85" fmla="*/ 163 h 590"/>
              <a:gd name="T86" fmla="*/ 485 w 589"/>
              <a:gd name="T87" fmla="*/ 221 h 590"/>
              <a:gd name="T88" fmla="*/ 485 w 589"/>
              <a:gd name="T89" fmla="*/ 354 h 590"/>
              <a:gd name="T90" fmla="*/ 544 w 589"/>
              <a:gd name="T91" fmla="*/ 41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7866" tIns="13933" rIns="27866" bIns="13933" anchor="ctr"/>
          <a:lstStyle/>
          <a:p>
            <a:pPr>
              <a:defRPr/>
            </a:pPr>
            <a:endParaRPr lang="en-US" sz="483"/>
          </a:p>
        </p:txBody>
      </p:sp>
      <p:sp>
        <p:nvSpPr>
          <p:cNvPr id="121" name="Subtitle 2"/>
          <p:cNvSpPr txBox="1">
            <a:spLocks/>
          </p:cNvSpPr>
          <p:nvPr/>
        </p:nvSpPr>
        <p:spPr>
          <a:xfrm>
            <a:off x="5560666" y="3944520"/>
            <a:ext cx="1139696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25" dirty="0">
                <a:solidFill>
                  <a:srgbClr val="445469"/>
                </a:solidFill>
                <a:latin typeface="Lato Light"/>
                <a:cs typeface="Lato Light"/>
              </a:rPr>
              <a:t>Workflow Enabled Interactions</a:t>
            </a:r>
            <a:endParaRPr lang="en-US" sz="825" dirty="0">
              <a:solidFill>
                <a:srgbClr val="1EA185"/>
              </a:solidFill>
              <a:latin typeface="Lato Light"/>
              <a:cs typeface="Lato Light"/>
            </a:endParaRPr>
          </a:p>
        </p:txBody>
      </p:sp>
      <p:sp>
        <p:nvSpPr>
          <p:cNvPr id="125" name="Subtitle 2"/>
          <p:cNvSpPr txBox="1">
            <a:spLocks/>
          </p:cNvSpPr>
          <p:nvPr/>
        </p:nvSpPr>
        <p:spPr>
          <a:xfrm>
            <a:off x="3600038" y="4269176"/>
            <a:ext cx="1139696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Information Validation and Audit</a:t>
            </a:r>
          </a:p>
        </p:txBody>
      </p:sp>
      <p:sp>
        <p:nvSpPr>
          <p:cNvPr id="126" name="AutoShape 41"/>
          <p:cNvSpPr>
            <a:spLocks/>
          </p:cNvSpPr>
          <p:nvPr/>
        </p:nvSpPr>
        <p:spPr bwMode="auto">
          <a:xfrm>
            <a:off x="4098549" y="3843235"/>
            <a:ext cx="281460" cy="2823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lIns="11612" tIns="11612" rIns="11612" bIns="11612" anchor="ctr"/>
          <a:lstStyle/>
          <a:p>
            <a:pPr defTabSz="104402">
              <a:defRPr/>
            </a:pPr>
            <a:endParaRPr lang="es-ES" sz="64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35" name="Subtitle 2"/>
          <p:cNvSpPr txBox="1">
            <a:spLocks/>
          </p:cNvSpPr>
          <p:nvPr/>
        </p:nvSpPr>
        <p:spPr>
          <a:xfrm>
            <a:off x="4817764" y="1633284"/>
            <a:ext cx="906251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Logic-based Decision Making</a:t>
            </a:r>
          </a:p>
        </p:txBody>
      </p:sp>
      <p:sp>
        <p:nvSpPr>
          <p:cNvPr id="136" name="Freeform 73"/>
          <p:cNvSpPr>
            <a:spLocks noChangeArrowheads="1"/>
          </p:cNvSpPr>
          <p:nvPr/>
        </p:nvSpPr>
        <p:spPr bwMode="auto">
          <a:xfrm>
            <a:off x="4540468" y="1901857"/>
            <a:ext cx="176708" cy="176755"/>
          </a:xfrm>
          <a:custGeom>
            <a:avLst/>
            <a:gdLst>
              <a:gd name="T0" fmla="*/ 207010 w 602"/>
              <a:gd name="T1" fmla="*/ 217127 h 602"/>
              <a:gd name="T2" fmla="*/ 207010 w 602"/>
              <a:gd name="T3" fmla="*/ 217127 h 602"/>
              <a:gd name="T4" fmla="*/ 10116 w 602"/>
              <a:gd name="T5" fmla="*/ 217127 h 602"/>
              <a:gd name="T6" fmla="*/ 0 w 602"/>
              <a:gd name="T7" fmla="*/ 206650 h 602"/>
              <a:gd name="T8" fmla="*/ 0 w 602"/>
              <a:gd name="T9" fmla="*/ 10116 h 602"/>
              <a:gd name="T10" fmla="*/ 10116 w 602"/>
              <a:gd name="T11" fmla="*/ 0 h 602"/>
              <a:gd name="T12" fmla="*/ 207010 w 602"/>
              <a:gd name="T13" fmla="*/ 0 h 602"/>
              <a:gd name="T14" fmla="*/ 217126 w 602"/>
              <a:gd name="T15" fmla="*/ 10116 h 602"/>
              <a:gd name="T16" fmla="*/ 217126 w 602"/>
              <a:gd name="T17" fmla="*/ 206650 h 602"/>
              <a:gd name="T18" fmla="*/ 207010 w 602"/>
              <a:gd name="T19" fmla="*/ 217127 h 602"/>
              <a:gd name="T20" fmla="*/ 196533 w 602"/>
              <a:gd name="T21" fmla="*/ 20231 h 602"/>
              <a:gd name="T22" fmla="*/ 196533 w 602"/>
              <a:gd name="T23" fmla="*/ 20231 h 602"/>
              <a:gd name="T24" fmla="*/ 20593 w 602"/>
              <a:gd name="T25" fmla="*/ 20231 h 602"/>
              <a:gd name="T26" fmla="*/ 20593 w 602"/>
              <a:gd name="T27" fmla="*/ 196534 h 602"/>
              <a:gd name="T28" fmla="*/ 196533 w 602"/>
              <a:gd name="T29" fmla="*/ 196534 h 602"/>
              <a:gd name="T30" fmla="*/ 196533 w 602"/>
              <a:gd name="T31" fmla="*/ 20231 h 602"/>
              <a:gd name="T32" fmla="*/ 40824 w 602"/>
              <a:gd name="T33" fmla="*/ 145594 h 602"/>
              <a:gd name="T34" fmla="*/ 40824 w 602"/>
              <a:gd name="T35" fmla="*/ 145594 h 602"/>
              <a:gd name="T36" fmla="*/ 61417 w 602"/>
              <a:gd name="T37" fmla="*/ 145594 h 602"/>
              <a:gd name="T38" fmla="*/ 71532 w 602"/>
              <a:gd name="T39" fmla="*/ 155710 h 602"/>
              <a:gd name="T40" fmla="*/ 71532 w 602"/>
              <a:gd name="T41" fmla="*/ 175941 h 602"/>
              <a:gd name="T42" fmla="*/ 61417 w 602"/>
              <a:gd name="T43" fmla="*/ 186418 h 602"/>
              <a:gd name="T44" fmla="*/ 40824 w 602"/>
              <a:gd name="T45" fmla="*/ 186418 h 602"/>
              <a:gd name="T46" fmla="*/ 30708 w 602"/>
              <a:gd name="T47" fmla="*/ 175941 h 602"/>
              <a:gd name="T48" fmla="*/ 30708 w 602"/>
              <a:gd name="T49" fmla="*/ 155710 h 602"/>
              <a:gd name="T50" fmla="*/ 40824 w 602"/>
              <a:gd name="T51" fmla="*/ 145594 h 602"/>
              <a:gd name="T52" fmla="*/ 97183 w 602"/>
              <a:gd name="T53" fmla="*/ 53469 h 602"/>
              <a:gd name="T54" fmla="*/ 97183 w 602"/>
              <a:gd name="T55" fmla="*/ 53469 h 602"/>
              <a:gd name="T56" fmla="*/ 117414 w 602"/>
              <a:gd name="T57" fmla="*/ 53469 h 602"/>
              <a:gd name="T58" fmla="*/ 127530 w 602"/>
              <a:gd name="T59" fmla="*/ 63585 h 602"/>
              <a:gd name="T60" fmla="*/ 127530 w 602"/>
              <a:gd name="T61" fmla="*/ 175941 h 602"/>
              <a:gd name="T62" fmla="*/ 117414 w 602"/>
              <a:gd name="T63" fmla="*/ 186418 h 602"/>
              <a:gd name="T64" fmla="*/ 97183 w 602"/>
              <a:gd name="T65" fmla="*/ 186418 h 602"/>
              <a:gd name="T66" fmla="*/ 86706 w 602"/>
              <a:gd name="T67" fmla="*/ 175941 h 602"/>
              <a:gd name="T68" fmla="*/ 86706 w 602"/>
              <a:gd name="T69" fmla="*/ 63585 h 602"/>
              <a:gd name="T70" fmla="*/ 97183 w 602"/>
              <a:gd name="T71" fmla="*/ 53469 h 602"/>
              <a:gd name="T72" fmla="*/ 155709 w 602"/>
              <a:gd name="T73" fmla="*/ 94293 h 602"/>
              <a:gd name="T74" fmla="*/ 155709 w 602"/>
              <a:gd name="T75" fmla="*/ 94293 h 602"/>
              <a:gd name="T76" fmla="*/ 176302 w 602"/>
              <a:gd name="T77" fmla="*/ 94293 h 602"/>
              <a:gd name="T78" fmla="*/ 186417 w 602"/>
              <a:gd name="T79" fmla="*/ 104770 h 602"/>
              <a:gd name="T80" fmla="*/ 186417 w 602"/>
              <a:gd name="T81" fmla="*/ 175941 h 602"/>
              <a:gd name="T82" fmla="*/ 176302 w 602"/>
              <a:gd name="T83" fmla="*/ 186418 h 602"/>
              <a:gd name="T84" fmla="*/ 155709 w 602"/>
              <a:gd name="T85" fmla="*/ 186418 h 602"/>
              <a:gd name="T86" fmla="*/ 145593 w 602"/>
              <a:gd name="T87" fmla="*/ 175941 h 602"/>
              <a:gd name="T88" fmla="*/ 145593 w 602"/>
              <a:gd name="T89" fmla="*/ 104770 h 602"/>
              <a:gd name="T90" fmla="*/ 155709 w 602"/>
              <a:gd name="T91" fmla="*/ 94293 h 60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02" h="602">
                <a:moveTo>
                  <a:pt x="573" y="601"/>
                </a:moveTo>
                <a:lnTo>
                  <a:pt x="573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7" y="601"/>
                  <a:pt x="0" y="586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7" y="0"/>
                  <a:pt x="28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7"/>
                  <a:pt x="601" y="28"/>
                </a:cubicBezTo>
                <a:cubicBezTo>
                  <a:pt x="601" y="572"/>
                  <a:pt x="601" y="572"/>
                  <a:pt x="601" y="572"/>
                </a:cubicBezTo>
                <a:cubicBezTo>
                  <a:pt x="601" y="586"/>
                  <a:pt x="587" y="601"/>
                  <a:pt x="573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7" y="56"/>
                  <a:pt x="57" y="56"/>
                  <a:pt x="57" y="56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13" y="403"/>
                </a:moveTo>
                <a:lnTo>
                  <a:pt x="113" y="403"/>
                </a:lnTo>
                <a:cubicBezTo>
                  <a:pt x="170" y="403"/>
                  <a:pt x="170" y="403"/>
                  <a:pt x="170" y="403"/>
                </a:cubicBezTo>
                <a:cubicBezTo>
                  <a:pt x="184" y="403"/>
                  <a:pt x="198" y="417"/>
                  <a:pt x="198" y="431"/>
                </a:cubicBezTo>
                <a:cubicBezTo>
                  <a:pt x="198" y="487"/>
                  <a:pt x="198" y="487"/>
                  <a:pt x="198" y="487"/>
                </a:cubicBezTo>
                <a:cubicBezTo>
                  <a:pt x="198" y="502"/>
                  <a:pt x="184" y="516"/>
                  <a:pt x="170" y="516"/>
                </a:cubicBezTo>
                <a:cubicBezTo>
                  <a:pt x="113" y="516"/>
                  <a:pt x="113" y="516"/>
                  <a:pt x="113" y="516"/>
                </a:cubicBezTo>
                <a:cubicBezTo>
                  <a:pt x="92" y="516"/>
                  <a:pt x="85" y="502"/>
                  <a:pt x="85" y="487"/>
                </a:cubicBezTo>
                <a:cubicBezTo>
                  <a:pt x="85" y="431"/>
                  <a:pt x="85" y="431"/>
                  <a:pt x="85" y="431"/>
                </a:cubicBezTo>
                <a:cubicBezTo>
                  <a:pt x="85" y="417"/>
                  <a:pt x="92" y="403"/>
                  <a:pt x="113" y="403"/>
                </a:cubicBezTo>
                <a:close/>
                <a:moveTo>
                  <a:pt x="269" y="148"/>
                </a:moveTo>
                <a:lnTo>
                  <a:pt x="269" y="148"/>
                </a:lnTo>
                <a:cubicBezTo>
                  <a:pt x="325" y="148"/>
                  <a:pt x="325" y="148"/>
                  <a:pt x="325" y="148"/>
                </a:cubicBezTo>
                <a:cubicBezTo>
                  <a:pt x="346" y="148"/>
                  <a:pt x="353" y="162"/>
                  <a:pt x="353" y="176"/>
                </a:cubicBezTo>
                <a:cubicBezTo>
                  <a:pt x="353" y="487"/>
                  <a:pt x="353" y="487"/>
                  <a:pt x="353" y="487"/>
                </a:cubicBezTo>
                <a:cubicBezTo>
                  <a:pt x="353" y="502"/>
                  <a:pt x="346" y="516"/>
                  <a:pt x="325" y="516"/>
                </a:cubicBezTo>
                <a:cubicBezTo>
                  <a:pt x="269" y="516"/>
                  <a:pt x="269" y="516"/>
                  <a:pt x="269" y="516"/>
                </a:cubicBezTo>
                <a:cubicBezTo>
                  <a:pt x="255" y="516"/>
                  <a:pt x="240" y="502"/>
                  <a:pt x="240" y="487"/>
                </a:cubicBezTo>
                <a:cubicBezTo>
                  <a:pt x="240" y="176"/>
                  <a:pt x="240" y="176"/>
                  <a:pt x="240" y="176"/>
                </a:cubicBezTo>
                <a:cubicBezTo>
                  <a:pt x="240" y="162"/>
                  <a:pt x="255" y="148"/>
                  <a:pt x="269" y="148"/>
                </a:cubicBezTo>
                <a:close/>
                <a:moveTo>
                  <a:pt x="431" y="261"/>
                </a:moveTo>
                <a:lnTo>
                  <a:pt x="431" y="261"/>
                </a:lnTo>
                <a:cubicBezTo>
                  <a:pt x="488" y="261"/>
                  <a:pt x="488" y="261"/>
                  <a:pt x="488" y="261"/>
                </a:cubicBezTo>
                <a:cubicBezTo>
                  <a:pt x="502" y="261"/>
                  <a:pt x="516" y="276"/>
                  <a:pt x="516" y="290"/>
                </a:cubicBezTo>
                <a:cubicBezTo>
                  <a:pt x="516" y="487"/>
                  <a:pt x="516" y="487"/>
                  <a:pt x="516" y="487"/>
                </a:cubicBezTo>
                <a:cubicBezTo>
                  <a:pt x="516" y="502"/>
                  <a:pt x="502" y="516"/>
                  <a:pt x="488" y="516"/>
                </a:cubicBezTo>
                <a:cubicBezTo>
                  <a:pt x="431" y="516"/>
                  <a:pt x="431" y="516"/>
                  <a:pt x="431" y="516"/>
                </a:cubicBezTo>
                <a:cubicBezTo>
                  <a:pt x="417" y="516"/>
                  <a:pt x="403" y="502"/>
                  <a:pt x="403" y="487"/>
                </a:cubicBezTo>
                <a:cubicBezTo>
                  <a:pt x="403" y="290"/>
                  <a:pt x="403" y="290"/>
                  <a:pt x="403" y="290"/>
                </a:cubicBezTo>
                <a:cubicBezTo>
                  <a:pt x="403" y="276"/>
                  <a:pt x="417" y="261"/>
                  <a:pt x="431" y="26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/>
          <a:p>
            <a:endParaRPr lang="en-US" sz="483"/>
          </a:p>
        </p:txBody>
      </p:sp>
      <p:grpSp>
        <p:nvGrpSpPr>
          <p:cNvPr id="137" name="Group 136"/>
          <p:cNvGrpSpPr/>
          <p:nvPr/>
        </p:nvGrpSpPr>
        <p:grpSpPr>
          <a:xfrm>
            <a:off x="2055136" y="3613471"/>
            <a:ext cx="267673" cy="255944"/>
            <a:chOff x="13891985" y="9564330"/>
            <a:chExt cx="981488" cy="967001"/>
          </a:xfrm>
        </p:grpSpPr>
        <p:sp>
          <p:nvSpPr>
            <p:cNvPr id="138" name="Freeform 2292"/>
            <p:cNvSpPr>
              <a:spLocks noChangeArrowheads="1"/>
            </p:cNvSpPr>
            <p:nvPr/>
          </p:nvSpPr>
          <p:spPr bwMode="auto">
            <a:xfrm>
              <a:off x="14073746" y="9564330"/>
              <a:ext cx="799727" cy="450783"/>
            </a:xfrm>
            <a:custGeom>
              <a:avLst/>
              <a:gdLst>
                <a:gd name="T0" fmla="*/ 194 w 486"/>
                <a:gd name="T1" fmla="*/ 267 h 274"/>
                <a:gd name="T2" fmla="*/ 0 w 486"/>
                <a:gd name="T3" fmla="*/ 79 h 274"/>
                <a:gd name="T4" fmla="*/ 0 w 486"/>
                <a:gd name="T5" fmla="*/ 67 h 274"/>
                <a:gd name="T6" fmla="*/ 0 w 486"/>
                <a:gd name="T7" fmla="*/ 61 h 274"/>
                <a:gd name="T8" fmla="*/ 188 w 486"/>
                <a:gd name="T9" fmla="*/ 0 h 274"/>
                <a:gd name="T10" fmla="*/ 388 w 486"/>
                <a:gd name="T11" fmla="*/ 73 h 274"/>
                <a:gd name="T12" fmla="*/ 485 w 486"/>
                <a:gd name="T13" fmla="*/ 261 h 274"/>
                <a:gd name="T14" fmla="*/ 479 w 486"/>
                <a:gd name="T15" fmla="*/ 267 h 274"/>
                <a:gd name="T16" fmla="*/ 473 w 486"/>
                <a:gd name="T17" fmla="*/ 273 h 274"/>
                <a:gd name="T18" fmla="*/ 200 w 486"/>
                <a:gd name="T19" fmla="*/ 273 h 274"/>
                <a:gd name="T20" fmla="*/ 194 w 486"/>
                <a:gd name="T21" fmla="*/ 267 h 274"/>
                <a:gd name="T22" fmla="*/ 194 w 486"/>
                <a:gd name="T23" fmla="*/ 267 h 274"/>
                <a:gd name="T24" fmla="*/ 158 w 486"/>
                <a:gd name="T25" fmla="*/ 164 h 274"/>
                <a:gd name="T26" fmla="*/ 176 w 486"/>
                <a:gd name="T27" fmla="*/ 188 h 274"/>
                <a:gd name="T28" fmla="*/ 261 w 486"/>
                <a:gd name="T29" fmla="*/ 55 h 274"/>
                <a:gd name="T30" fmla="*/ 237 w 486"/>
                <a:gd name="T31" fmla="*/ 49 h 274"/>
                <a:gd name="T32" fmla="*/ 158 w 486"/>
                <a:gd name="T33" fmla="*/ 164 h 274"/>
                <a:gd name="T34" fmla="*/ 158 w 486"/>
                <a:gd name="T35" fmla="*/ 164 h 274"/>
                <a:gd name="T36" fmla="*/ 188 w 486"/>
                <a:gd name="T37" fmla="*/ 43 h 274"/>
                <a:gd name="T38" fmla="*/ 164 w 486"/>
                <a:gd name="T39" fmla="*/ 49 h 274"/>
                <a:gd name="T40" fmla="*/ 109 w 486"/>
                <a:gd name="T41" fmla="*/ 121 h 274"/>
                <a:gd name="T42" fmla="*/ 134 w 486"/>
                <a:gd name="T43" fmla="*/ 140 h 274"/>
                <a:gd name="T44" fmla="*/ 194 w 486"/>
                <a:gd name="T45" fmla="*/ 43 h 274"/>
                <a:gd name="T46" fmla="*/ 188 w 486"/>
                <a:gd name="T47" fmla="*/ 43 h 274"/>
                <a:gd name="T48" fmla="*/ 188 w 486"/>
                <a:gd name="T49" fmla="*/ 43 h 274"/>
                <a:gd name="T50" fmla="*/ 109 w 486"/>
                <a:gd name="T51" fmla="*/ 55 h 274"/>
                <a:gd name="T52" fmla="*/ 103 w 486"/>
                <a:gd name="T53" fmla="*/ 61 h 274"/>
                <a:gd name="T54" fmla="*/ 67 w 486"/>
                <a:gd name="T55" fmla="*/ 73 h 274"/>
                <a:gd name="T56" fmla="*/ 85 w 486"/>
                <a:gd name="T57" fmla="*/ 91 h 274"/>
                <a:gd name="T58" fmla="*/ 109 w 486"/>
                <a:gd name="T59" fmla="*/ 55 h 274"/>
                <a:gd name="T60" fmla="*/ 109 w 486"/>
                <a:gd name="T61" fmla="*/ 55 h 274"/>
                <a:gd name="T62" fmla="*/ 340 w 486"/>
                <a:gd name="T63" fmla="*/ 225 h 274"/>
                <a:gd name="T64" fmla="*/ 358 w 486"/>
                <a:gd name="T65" fmla="*/ 225 h 274"/>
                <a:gd name="T66" fmla="*/ 400 w 486"/>
                <a:gd name="T67" fmla="*/ 164 h 274"/>
                <a:gd name="T68" fmla="*/ 388 w 486"/>
                <a:gd name="T69" fmla="*/ 152 h 274"/>
                <a:gd name="T70" fmla="*/ 340 w 486"/>
                <a:gd name="T71" fmla="*/ 225 h 274"/>
                <a:gd name="T72" fmla="*/ 340 w 486"/>
                <a:gd name="T73" fmla="*/ 225 h 274"/>
                <a:gd name="T74" fmla="*/ 406 w 486"/>
                <a:gd name="T75" fmla="*/ 225 h 274"/>
                <a:gd name="T76" fmla="*/ 425 w 486"/>
                <a:gd name="T77" fmla="*/ 225 h 274"/>
                <a:gd name="T78" fmla="*/ 418 w 486"/>
                <a:gd name="T79" fmla="*/ 200 h 274"/>
                <a:gd name="T80" fmla="*/ 406 w 486"/>
                <a:gd name="T81" fmla="*/ 225 h 274"/>
                <a:gd name="T82" fmla="*/ 406 w 486"/>
                <a:gd name="T83" fmla="*/ 225 h 274"/>
                <a:gd name="T84" fmla="*/ 267 w 486"/>
                <a:gd name="T85" fmla="*/ 225 h 274"/>
                <a:gd name="T86" fmla="*/ 297 w 486"/>
                <a:gd name="T87" fmla="*/ 225 h 274"/>
                <a:gd name="T88" fmla="*/ 364 w 486"/>
                <a:gd name="T89" fmla="*/ 121 h 274"/>
                <a:gd name="T90" fmla="*/ 358 w 486"/>
                <a:gd name="T91" fmla="*/ 109 h 274"/>
                <a:gd name="T92" fmla="*/ 346 w 486"/>
                <a:gd name="T93" fmla="*/ 103 h 274"/>
                <a:gd name="T94" fmla="*/ 267 w 486"/>
                <a:gd name="T95" fmla="*/ 225 h 274"/>
                <a:gd name="T96" fmla="*/ 267 w 486"/>
                <a:gd name="T97" fmla="*/ 225 h 274"/>
                <a:gd name="T98" fmla="*/ 225 w 486"/>
                <a:gd name="T99" fmla="*/ 225 h 274"/>
                <a:gd name="T100" fmla="*/ 322 w 486"/>
                <a:gd name="T101" fmla="*/ 85 h 274"/>
                <a:gd name="T102" fmla="*/ 297 w 486"/>
                <a:gd name="T103" fmla="*/ 67 h 274"/>
                <a:gd name="T104" fmla="*/ 200 w 486"/>
                <a:gd name="T105" fmla="*/ 212 h 274"/>
                <a:gd name="T106" fmla="*/ 219 w 486"/>
                <a:gd name="T107" fmla="*/ 225 h 274"/>
                <a:gd name="T108" fmla="*/ 225 w 486"/>
                <a:gd name="T109" fmla="*/ 225 h 274"/>
                <a:gd name="T110" fmla="*/ 225 w 486"/>
                <a:gd name="T111" fmla="*/ 22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6" h="274">
                  <a:moveTo>
                    <a:pt x="194" y="267"/>
                  </a:moveTo>
                  <a:lnTo>
                    <a:pt x="0" y="79"/>
                  </a:lnTo>
                  <a:cubicBezTo>
                    <a:pt x="0" y="73"/>
                    <a:pt x="0" y="73"/>
                    <a:pt x="0" y="67"/>
                  </a:cubicBezTo>
                  <a:cubicBezTo>
                    <a:pt x="0" y="67"/>
                    <a:pt x="0" y="67"/>
                    <a:pt x="0" y="61"/>
                  </a:cubicBezTo>
                  <a:cubicBezTo>
                    <a:pt x="55" y="19"/>
                    <a:pt x="122" y="0"/>
                    <a:pt x="188" y="0"/>
                  </a:cubicBezTo>
                  <a:cubicBezTo>
                    <a:pt x="261" y="0"/>
                    <a:pt x="334" y="25"/>
                    <a:pt x="388" y="73"/>
                  </a:cubicBezTo>
                  <a:cubicBezTo>
                    <a:pt x="443" y="121"/>
                    <a:pt x="473" y="188"/>
                    <a:pt x="485" y="261"/>
                  </a:cubicBezTo>
                  <a:cubicBezTo>
                    <a:pt x="485" y="267"/>
                    <a:pt x="479" y="267"/>
                    <a:pt x="479" y="267"/>
                  </a:cubicBezTo>
                  <a:cubicBezTo>
                    <a:pt x="479" y="273"/>
                    <a:pt x="473" y="273"/>
                    <a:pt x="473" y="273"/>
                  </a:cubicBezTo>
                  <a:cubicBezTo>
                    <a:pt x="473" y="273"/>
                    <a:pt x="473" y="273"/>
                    <a:pt x="200" y="273"/>
                  </a:cubicBezTo>
                  <a:cubicBezTo>
                    <a:pt x="200" y="273"/>
                    <a:pt x="194" y="273"/>
                    <a:pt x="194" y="267"/>
                  </a:cubicBezTo>
                  <a:lnTo>
                    <a:pt x="194" y="267"/>
                  </a:lnTo>
                  <a:close/>
                  <a:moveTo>
                    <a:pt x="158" y="164"/>
                  </a:moveTo>
                  <a:lnTo>
                    <a:pt x="176" y="188"/>
                  </a:lnTo>
                  <a:cubicBezTo>
                    <a:pt x="176" y="188"/>
                    <a:pt x="176" y="188"/>
                    <a:pt x="261" y="55"/>
                  </a:cubicBezTo>
                  <a:cubicBezTo>
                    <a:pt x="255" y="55"/>
                    <a:pt x="243" y="49"/>
                    <a:pt x="237" y="49"/>
                  </a:cubicBezTo>
                  <a:cubicBezTo>
                    <a:pt x="237" y="49"/>
                    <a:pt x="237" y="49"/>
                    <a:pt x="158" y="164"/>
                  </a:cubicBezTo>
                  <a:lnTo>
                    <a:pt x="158" y="164"/>
                  </a:lnTo>
                  <a:close/>
                  <a:moveTo>
                    <a:pt x="188" y="43"/>
                  </a:moveTo>
                  <a:cubicBezTo>
                    <a:pt x="176" y="43"/>
                    <a:pt x="170" y="43"/>
                    <a:pt x="164" y="49"/>
                  </a:cubicBezTo>
                  <a:cubicBezTo>
                    <a:pt x="164" y="49"/>
                    <a:pt x="164" y="49"/>
                    <a:pt x="109" y="121"/>
                  </a:cubicBezTo>
                  <a:cubicBezTo>
                    <a:pt x="109" y="121"/>
                    <a:pt x="109" y="121"/>
                    <a:pt x="134" y="140"/>
                  </a:cubicBezTo>
                  <a:cubicBezTo>
                    <a:pt x="134" y="140"/>
                    <a:pt x="134" y="140"/>
                    <a:pt x="194" y="43"/>
                  </a:cubicBezTo>
                  <a:lnTo>
                    <a:pt x="188" y="43"/>
                  </a:lnTo>
                  <a:lnTo>
                    <a:pt x="188" y="43"/>
                  </a:lnTo>
                  <a:close/>
                  <a:moveTo>
                    <a:pt x="109" y="55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91" y="67"/>
                    <a:pt x="79" y="67"/>
                    <a:pt x="67" y="73"/>
                  </a:cubicBezTo>
                  <a:cubicBezTo>
                    <a:pt x="67" y="73"/>
                    <a:pt x="67" y="73"/>
                    <a:pt x="85" y="91"/>
                  </a:cubicBezTo>
                  <a:cubicBezTo>
                    <a:pt x="85" y="91"/>
                    <a:pt x="85" y="91"/>
                    <a:pt x="109" y="55"/>
                  </a:cubicBezTo>
                  <a:lnTo>
                    <a:pt x="109" y="55"/>
                  </a:lnTo>
                  <a:close/>
                  <a:moveTo>
                    <a:pt x="340" y="225"/>
                  </a:moveTo>
                  <a:lnTo>
                    <a:pt x="358" y="225"/>
                  </a:lnTo>
                  <a:cubicBezTo>
                    <a:pt x="358" y="225"/>
                    <a:pt x="358" y="225"/>
                    <a:pt x="400" y="164"/>
                  </a:cubicBezTo>
                  <a:cubicBezTo>
                    <a:pt x="400" y="158"/>
                    <a:pt x="394" y="152"/>
                    <a:pt x="388" y="152"/>
                  </a:cubicBezTo>
                  <a:cubicBezTo>
                    <a:pt x="388" y="152"/>
                    <a:pt x="388" y="152"/>
                    <a:pt x="340" y="225"/>
                  </a:cubicBezTo>
                  <a:lnTo>
                    <a:pt x="340" y="225"/>
                  </a:lnTo>
                  <a:close/>
                  <a:moveTo>
                    <a:pt x="406" y="225"/>
                  </a:moveTo>
                  <a:lnTo>
                    <a:pt x="425" y="225"/>
                  </a:lnTo>
                  <a:cubicBezTo>
                    <a:pt x="425" y="218"/>
                    <a:pt x="425" y="212"/>
                    <a:pt x="418" y="200"/>
                  </a:cubicBezTo>
                  <a:cubicBezTo>
                    <a:pt x="418" y="200"/>
                    <a:pt x="418" y="200"/>
                    <a:pt x="406" y="225"/>
                  </a:cubicBezTo>
                  <a:lnTo>
                    <a:pt x="406" y="225"/>
                  </a:lnTo>
                  <a:close/>
                  <a:moveTo>
                    <a:pt x="267" y="225"/>
                  </a:moveTo>
                  <a:lnTo>
                    <a:pt x="297" y="225"/>
                  </a:lnTo>
                  <a:cubicBezTo>
                    <a:pt x="297" y="225"/>
                    <a:pt x="297" y="225"/>
                    <a:pt x="364" y="121"/>
                  </a:cubicBezTo>
                  <a:cubicBezTo>
                    <a:pt x="364" y="115"/>
                    <a:pt x="358" y="115"/>
                    <a:pt x="358" y="109"/>
                  </a:cubicBezTo>
                  <a:cubicBezTo>
                    <a:pt x="352" y="109"/>
                    <a:pt x="352" y="103"/>
                    <a:pt x="346" y="103"/>
                  </a:cubicBezTo>
                  <a:cubicBezTo>
                    <a:pt x="346" y="103"/>
                    <a:pt x="346" y="103"/>
                    <a:pt x="267" y="225"/>
                  </a:cubicBezTo>
                  <a:lnTo>
                    <a:pt x="267" y="225"/>
                  </a:lnTo>
                  <a:close/>
                  <a:moveTo>
                    <a:pt x="225" y="225"/>
                  </a:moveTo>
                  <a:lnTo>
                    <a:pt x="322" y="85"/>
                  </a:lnTo>
                  <a:cubicBezTo>
                    <a:pt x="310" y="79"/>
                    <a:pt x="303" y="73"/>
                    <a:pt x="297" y="67"/>
                  </a:cubicBezTo>
                  <a:cubicBezTo>
                    <a:pt x="297" y="67"/>
                    <a:pt x="297" y="67"/>
                    <a:pt x="200" y="212"/>
                  </a:cubicBezTo>
                  <a:cubicBezTo>
                    <a:pt x="200" y="212"/>
                    <a:pt x="200" y="212"/>
                    <a:pt x="219" y="225"/>
                  </a:cubicBezTo>
                  <a:cubicBezTo>
                    <a:pt x="219" y="225"/>
                    <a:pt x="219" y="225"/>
                    <a:pt x="225" y="225"/>
                  </a:cubicBezTo>
                  <a:lnTo>
                    <a:pt x="225" y="225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206"/>
            </a:p>
          </p:txBody>
        </p:sp>
        <p:sp>
          <p:nvSpPr>
            <p:cNvPr id="139" name="Freeform 2293"/>
            <p:cNvSpPr>
              <a:spLocks noChangeArrowheads="1"/>
            </p:cNvSpPr>
            <p:nvPr/>
          </p:nvSpPr>
          <p:spPr bwMode="auto">
            <a:xfrm>
              <a:off x="13891985" y="9731554"/>
              <a:ext cx="443488" cy="712529"/>
            </a:xfrm>
            <a:custGeom>
              <a:avLst/>
              <a:gdLst>
                <a:gd name="T0" fmla="*/ 261 w 268"/>
                <a:gd name="T1" fmla="*/ 188 h 432"/>
                <a:gd name="T2" fmla="*/ 267 w 268"/>
                <a:gd name="T3" fmla="*/ 200 h 432"/>
                <a:gd name="T4" fmla="*/ 128 w 268"/>
                <a:gd name="T5" fmla="*/ 425 h 432"/>
                <a:gd name="T6" fmla="*/ 121 w 268"/>
                <a:gd name="T7" fmla="*/ 425 h 432"/>
                <a:gd name="T8" fmla="*/ 121 w 268"/>
                <a:gd name="T9" fmla="*/ 431 h 432"/>
                <a:gd name="T10" fmla="*/ 115 w 268"/>
                <a:gd name="T11" fmla="*/ 425 h 432"/>
                <a:gd name="T12" fmla="*/ 0 w 268"/>
                <a:gd name="T13" fmla="*/ 188 h 432"/>
                <a:gd name="T14" fmla="*/ 67 w 268"/>
                <a:gd name="T15" fmla="*/ 6 h 432"/>
                <a:gd name="T16" fmla="*/ 73 w 268"/>
                <a:gd name="T17" fmla="*/ 0 h 432"/>
                <a:gd name="T18" fmla="*/ 79 w 268"/>
                <a:gd name="T19" fmla="*/ 6 h 432"/>
                <a:gd name="T20" fmla="*/ 261 w 268"/>
                <a:gd name="T21" fmla="*/ 188 h 432"/>
                <a:gd name="T22" fmla="*/ 261 w 268"/>
                <a:gd name="T23" fmla="*/ 188 h 432"/>
                <a:gd name="T24" fmla="*/ 206 w 268"/>
                <a:gd name="T25" fmla="*/ 200 h 432"/>
                <a:gd name="T26" fmla="*/ 79 w 268"/>
                <a:gd name="T27" fmla="*/ 73 h 432"/>
                <a:gd name="T28" fmla="*/ 61 w 268"/>
                <a:gd name="T29" fmla="*/ 103 h 432"/>
                <a:gd name="T30" fmla="*/ 49 w 268"/>
                <a:gd name="T31" fmla="*/ 188 h 432"/>
                <a:gd name="T32" fmla="*/ 73 w 268"/>
                <a:gd name="T33" fmla="*/ 303 h 432"/>
                <a:gd name="T34" fmla="*/ 109 w 268"/>
                <a:gd name="T35" fmla="*/ 358 h 432"/>
                <a:gd name="T36" fmla="*/ 206 w 268"/>
                <a:gd name="T37" fmla="*/ 200 h 432"/>
                <a:gd name="T38" fmla="*/ 206 w 268"/>
                <a:gd name="T39" fmla="*/ 2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8" h="432">
                  <a:moveTo>
                    <a:pt x="261" y="188"/>
                  </a:moveTo>
                  <a:cubicBezTo>
                    <a:pt x="267" y="194"/>
                    <a:pt x="267" y="194"/>
                    <a:pt x="267" y="200"/>
                  </a:cubicBezTo>
                  <a:cubicBezTo>
                    <a:pt x="267" y="200"/>
                    <a:pt x="267" y="200"/>
                    <a:pt x="128" y="425"/>
                  </a:cubicBezTo>
                  <a:lnTo>
                    <a:pt x="121" y="425"/>
                  </a:lnTo>
                  <a:cubicBezTo>
                    <a:pt x="121" y="425"/>
                    <a:pt x="121" y="425"/>
                    <a:pt x="121" y="431"/>
                  </a:cubicBezTo>
                  <a:cubicBezTo>
                    <a:pt x="115" y="431"/>
                    <a:pt x="115" y="425"/>
                    <a:pt x="115" y="425"/>
                  </a:cubicBezTo>
                  <a:cubicBezTo>
                    <a:pt x="43" y="370"/>
                    <a:pt x="0" y="285"/>
                    <a:pt x="0" y="188"/>
                  </a:cubicBezTo>
                  <a:cubicBezTo>
                    <a:pt x="0" y="122"/>
                    <a:pt x="25" y="55"/>
                    <a:pt x="67" y="6"/>
                  </a:cubicBezTo>
                  <a:cubicBezTo>
                    <a:pt x="67" y="0"/>
                    <a:pt x="67" y="0"/>
                    <a:pt x="73" y="0"/>
                  </a:cubicBezTo>
                  <a:cubicBezTo>
                    <a:pt x="73" y="0"/>
                    <a:pt x="79" y="0"/>
                    <a:pt x="79" y="6"/>
                  </a:cubicBezTo>
                  <a:cubicBezTo>
                    <a:pt x="79" y="6"/>
                    <a:pt x="79" y="6"/>
                    <a:pt x="261" y="188"/>
                  </a:cubicBezTo>
                  <a:lnTo>
                    <a:pt x="261" y="188"/>
                  </a:lnTo>
                  <a:close/>
                  <a:moveTo>
                    <a:pt x="206" y="200"/>
                  </a:moveTo>
                  <a:lnTo>
                    <a:pt x="79" y="73"/>
                  </a:lnTo>
                  <a:cubicBezTo>
                    <a:pt x="73" y="79"/>
                    <a:pt x="67" y="91"/>
                    <a:pt x="61" y="103"/>
                  </a:cubicBezTo>
                  <a:cubicBezTo>
                    <a:pt x="55" y="134"/>
                    <a:pt x="49" y="164"/>
                    <a:pt x="49" y="188"/>
                  </a:cubicBezTo>
                  <a:cubicBezTo>
                    <a:pt x="49" y="231"/>
                    <a:pt x="55" y="267"/>
                    <a:pt x="73" y="303"/>
                  </a:cubicBezTo>
                  <a:cubicBezTo>
                    <a:pt x="85" y="322"/>
                    <a:pt x="97" y="340"/>
                    <a:pt x="109" y="358"/>
                  </a:cubicBezTo>
                  <a:cubicBezTo>
                    <a:pt x="109" y="358"/>
                    <a:pt x="109" y="358"/>
                    <a:pt x="206" y="200"/>
                  </a:cubicBezTo>
                  <a:lnTo>
                    <a:pt x="206" y="200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206"/>
            </a:p>
          </p:txBody>
        </p:sp>
        <p:sp>
          <p:nvSpPr>
            <p:cNvPr id="140" name="Freeform 2294"/>
            <p:cNvSpPr>
              <a:spLocks noChangeArrowheads="1"/>
            </p:cNvSpPr>
            <p:nvPr/>
          </p:nvSpPr>
          <p:spPr bwMode="auto">
            <a:xfrm>
              <a:off x="14160990" y="10080548"/>
              <a:ext cx="712483" cy="450783"/>
            </a:xfrm>
            <a:custGeom>
              <a:avLst/>
              <a:gdLst>
                <a:gd name="T0" fmla="*/ 418 w 431"/>
                <a:gd name="T1" fmla="*/ 0 h 274"/>
                <a:gd name="T2" fmla="*/ 424 w 431"/>
                <a:gd name="T3" fmla="*/ 7 h 274"/>
                <a:gd name="T4" fmla="*/ 430 w 431"/>
                <a:gd name="T5" fmla="*/ 13 h 274"/>
                <a:gd name="T6" fmla="*/ 333 w 431"/>
                <a:gd name="T7" fmla="*/ 200 h 274"/>
                <a:gd name="T8" fmla="*/ 133 w 431"/>
                <a:gd name="T9" fmla="*/ 273 h 274"/>
                <a:gd name="T10" fmla="*/ 6 w 431"/>
                <a:gd name="T11" fmla="*/ 249 h 274"/>
                <a:gd name="T12" fmla="*/ 0 w 431"/>
                <a:gd name="T13" fmla="*/ 243 h 274"/>
                <a:gd name="T14" fmla="*/ 0 w 431"/>
                <a:gd name="T15" fmla="*/ 237 h 274"/>
                <a:gd name="T16" fmla="*/ 139 w 431"/>
                <a:gd name="T17" fmla="*/ 7 h 274"/>
                <a:gd name="T18" fmla="*/ 151 w 431"/>
                <a:gd name="T19" fmla="*/ 0 h 274"/>
                <a:gd name="T20" fmla="*/ 418 w 431"/>
                <a:gd name="T21" fmla="*/ 0 h 274"/>
                <a:gd name="T22" fmla="*/ 418 w 431"/>
                <a:gd name="T2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274">
                  <a:moveTo>
                    <a:pt x="418" y="0"/>
                  </a:moveTo>
                  <a:cubicBezTo>
                    <a:pt x="418" y="0"/>
                    <a:pt x="424" y="0"/>
                    <a:pt x="424" y="7"/>
                  </a:cubicBezTo>
                  <a:cubicBezTo>
                    <a:pt x="424" y="7"/>
                    <a:pt x="430" y="7"/>
                    <a:pt x="430" y="13"/>
                  </a:cubicBezTo>
                  <a:cubicBezTo>
                    <a:pt x="418" y="85"/>
                    <a:pt x="388" y="152"/>
                    <a:pt x="333" y="200"/>
                  </a:cubicBezTo>
                  <a:cubicBezTo>
                    <a:pt x="279" y="249"/>
                    <a:pt x="206" y="273"/>
                    <a:pt x="133" y="273"/>
                  </a:cubicBezTo>
                  <a:cubicBezTo>
                    <a:pt x="91" y="273"/>
                    <a:pt x="42" y="267"/>
                    <a:pt x="6" y="249"/>
                  </a:cubicBezTo>
                  <a:cubicBezTo>
                    <a:pt x="0" y="249"/>
                    <a:pt x="0" y="243"/>
                    <a:pt x="0" y="243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139" y="7"/>
                  </a:cubicBezTo>
                  <a:cubicBezTo>
                    <a:pt x="145" y="0"/>
                    <a:pt x="145" y="0"/>
                    <a:pt x="151" y="0"/>
                  </a:cubicBezTo>
                  <a:cubicBezTo>
                    <a:pt x="151" y="0"/>
                    <a:pt x="151" y="0"/>
                    <a:pt x="418" y="0"/>
                  </a:cubicBezTo>
                  <a:lnTo>
                    <a:pt x="418" y="0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206"/>
            </a:p>
          </p:txBody>
        </p:sp>
      </p:grpSp>
      <p:sp>
        <p:nvSpPr>
          <p:cNvPr id="141" name="Subtitle 2"/>
          <p:cNvSpPr txBox="1">
            <a:spLocks/>
          </p:cNvSpPr>
          <p:nvPr/>
        </p:nvSpPr>
        <p:spPr>
          <a:xfrm>
            <a:off x="2314506" y="3634469"/>
            <a:ext cx="1139696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Process Rapidity</a:t>
            </a:r>
          </a:p>
        </p:txBody>
      </p:sp>
      <p:sp>
        <p:nvSpPr>
          <p:cNvPr id="142" name="Subtitle 2"/>
          <p:cNvSpPr txBox="1">
            <a:spLocks/>
          </p:cNvSpPr>
          <p:nvPr/>
        </p:nvSpPr>
        <p:spPr>
          <a:xfrm>
            <a:off x="2296433" y="1708711"/>
            <a:ext cx="1341194" cy="283276"/>
          </a:xfrm>
          <a:prstGeom prst="rect">
            <a:avLst/>
          </a:prstGeom>
        </p:spPr>
        <p:txBody>
          <a:bodyPr vert="horz" lIns="73422" tIns="36711" rIns="73422" bIns="36711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002060"/>
                </a:solidFill>
                <a:latin typeface="+mn-lt"/>
                <a:cs typeface="Lato Light"/>
              </a:rPr>
              <a:t>Virtual Workforce Consistent Performance</a:t>
            </a:r>
          </a:p>
        </p:txBody>
      </p:sp>
      <p:pic>
        <p:nvPicPr>
          <p:cNvPr id="143" name="Gráfico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74" y="1752600"/>
            <a:ext cx="284852" cy="37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Imagen 88"/>
          <p:cNvPicPr>
            <a:picLocks noChangeAspect="1"/>
          </p:cNvPicPr>
          <p:nvPr/>
        </p:nvPicPr>
        <p:blipFill rotWithShape="1">
          <a:blip r:embed="rId3"/>
          <a:srcRect l="1849" t="1097" r="26080" b="17170"/>
          <a:stretch/>
        </p:blipFill>
        <p:spPr>
          <a:xfrm>
            <a:off x="97193" y="1514828"/>
            <a:ext cx="2013168" cy="2470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Transition</a:t>
            </a:r>
            <a:r>
              <a:rPr lang="es-ES" b="1" dirty="0" smtClean="0"/>
              <a:t> to </a:t>
            </a:r>
            <a:r>
              <a:rPr lang="es-ES" b="1" dirty="0" err="1" smtClean="0"/>
              <a:t>Automation</a:t>
            </a:r>
            <a:r>
              <a:rPr lang="es-ES" b="1" dirty="0" smtClean="0"/>
              <a:t>: </a:t>
            </a:r>
            <a:r>
              <a:rPr lang="en-US" dirty="0" smtClean="0"/>
              <a:t>Championing </a:t>
            </a:r>
            <a:r>
              <a:rPr lang="en-US" dirty="0"/>
              <a:t>and </a:t>
            </a:r>
            <a:r>
              <a:rPr lang="en-US" dirty="0" smtClean="0"/>
              <a:t>Promoting </a:t>
            </a:r>
            <a:r>
              <a:rPr lang="en-US" dirty="0"/>
              <a:t>RPA initiative on BUs</a:t>
            </a:r>
          </a:p>
        </p:txBody>
      </p:sp>
    </p:spTree>
    <p:extLst>
      <p:ext uri="{BB962C8B-B14F-4D97-AF65-F5344CB8AC3E}">
        <p14:creationId xmlns:p14="http://schemas.microsoft.com/office/powerpoint/2010/main" val="24524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52" grpId="0" animBg="1"/>
      <p:bldP spid="53" grpId="0" animBg="1"/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49580" y="1622589"/>
            <a:ext cx="3638680" cy="2857971"/>
          </a:xfrm>
          <a:prstGeom prst="roundRect">
            <a:avLst/>
          </a:prstGeom>
          <a:solidFill>
            <a:srgbClr val="E9F2F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 116"/>
          <p:cNvSpPr/>
          <p:nvPr/>
        </p:nvSpPr>
        <p:spPr>
          <a:xfrm rot="10955693">
            <a:off x="4614582" y="341680"/>
            <a:ext cx="7248764" cy="3634717"/>
          </a:xfrm>
          <a:prstGeom prst="arc">
            <a:avLst>
              <a:gd name="adj1" fmla="val 15452851"/>
              <a:gd name="adj2" fmla="val 47303"/>
            </a:avLst>
          </a:prstGeom>
          <a:ln w="57150">
            <a:solidFill>
              <a:srgbClr val="6EA6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104" name="Rectangle 103"/>
          <p:cNvSpPr/>
          <p:nvPr/>
        </p:nvSpPr>
        <p:spPr>
          <a:xfrm>
            <a:off x="950203" y="3686992"/>
            <a:ext cx="2921744" cy="641783"/>
          </a:xfrm>
          <a:prstGeom prst="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103" name="Rectangle 102"/>
          <p:cNvSpPr/>
          <p:nvPr/>
        </p:nvSpPr>
        <p:spPr>
          <a:xfrm>
            <a:off x="954828" y="2737428"/>
            <a:ext cx="2917120" cy="641783"/>
          </a:xfrm>
          <a:prstGeom prst="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sp>
        <p:nvSpPr>
          <p:cNvPr id="93" name="TextBox 92"/>
          <p:cNvSpPr txBox="1"/>
          <p:nvPr/>
        </p:nvSpPr>
        <p:spPr>
          <a:xfrm>
            <a:off x="1252878" y="2712070"/>
            <a:ext cx="26793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dirty="0"/>
              <a:t>Smart Replication of repetitive processes using existing applications providing a lower cost alternative 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54827" y="1782421"/>
            <a:ext cx="2917121" cy="641783"/>
          </a:xfrm>
          <a:prstGeom prst="rect">
            <a:avLst/>
          </a:prstGeom>
          <a:solidFill>
            <a:srgbClr val="E9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50"/>
          </a:p>
        </p:txBody>
      </p:sp>
      <p:grpSp>
        <p:nvGrpSpPr>
          <p:cNvPr id="76" name="Group 75"/>
          <p:cNvGrpSpPr/>
          <p:nvPr/>
        </p:nvGrpSpPr>
        <p:grpSpPr>
          <a:xfrm>
            <a:off x="2239336" y="875382"/>
            <a:ext cx="4650124" cy="701875"/>
            <a:chOff x="5281008" y="483017"/>
            <a:chExt cx="13774556" cy="2079087"/>
          </a:xfrm>
        </p:grpSpPr>
        <p:sp>
          <p:nvSpPr>
            <p:cNvPr id="77" name="TextBox 76"/>
            <p:cNvSpPr txBox="1"/>
            <p:nvPr/>
          </p:nvSpPr>
          <p:spPr>
            <a:xfrm>
              <a:off x="5281008" y="483017"/>
              <a:ext cx="13774556" cy="1446556"/>
            </a:xfrm>
            <a:prstGeom prst="rect">
              <a:avLst/>
            </a:prstGeom>
            <a:noFill/>
          </p:spPr>
          <p:txBody>
            <a:bodyPr wrap="none" lIns="30863" tIns="15431" rIns="30863" bIns="15431" rtlCol="0">
              <a:spAutoFit/>
            </a:bodyPr>
            <a:lstStyle/>
            <a:p>
              <a:pPr algn="ctr" defTabSz="641863"/>
              <a:r>
                <a:rPr lang="en-US" sz="2971" b="1" dirty="0">
                  <a:solidFill>
                    <a:srgbClr val="002060"/>
                  </a:solidFill>
                  <a:latin typeface="+mn-lt"/>
                  <a:cs typeface="Lato Regular"/>
                </a:rPr>
                <a:t>Automating the </a:t>
              </a:r>
              <a:r>
                <a:rPr lang="en-US" sz="2971" b="1" dirty="0">
                  <a:solidFill>
                    <a:srgbClr val="6EA6D0"/>
                  </a:solidFill>
                  <a:latin typeface="+mn-lt"/>
                  <a:cs typeface="Lato Regular"/>
                </a:rPr>
                <a:t>Long Tail</a:t>
              </a:r>
              <a:endParaRPr lang="id-ID" sz="2971" b="1" dirty="0">
                <a:solidFill>
                  <a:srgbClr val="6EA6D0"/>
                </a:solidFill>
                <a:latin typeface="+mn-lt"/>
                <a:cs typeface="Lato Regular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0835" tIns="15419" rIns="30835" bIns="15419" rtlCol="0" anchor="ctr"/>
            <a:lstStyle/>
            <a:p>
              <a:pPr algn="ctr" defTabSz="641863"/>
              <a:endParaRPr lang="en-US" sz="948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73422" tIns="36711" rIns="73422" bIns="36711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47" dirty="0">
                <a:solidFill>
                  <a:srgbClr val="1EA185"/>
                </a:solidFill>
                <a:latin typeface="Lato Light"/>
                <a:cs typeface="Lato Light"/>
              </a:endParaRPr>
            </a:p>
          </p:txBody>
        </p:sp>
      </p:grpSp>
      <p:pic>
        <p:nvPicPr>
          <p:cNvPr id="89" name="Picture 2" descr="Automa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333" y1="39333" x2="44333" y2="39333"/>
                        <a14:foregroundMark x1="57667" y1="38667" x2="57667" y2="38667"/>
                        <a14:foregroundMark x1="62111" y1="52000" x2="62111" y2="52000"/>
                        <a14:foregroundMark x1="64667" y1="52556" x2="64667" y2="52556"/>
                        <a14:foregroundMark x1="69111" y1="52556" x2="69111" y2="5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7" y="3681552"/>
            <a:ext cx="652666" cy="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Automa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333" y1="39333" x2="44333" y2="39333"/>
                        <a14:foregroundMark x1="57667" y1="38667" x2="57667" y2="38667"/>
                        <a14:foregroundMark x1="62111" y1="52000" x2="62111" y2="52000"/>
                        <a14:foregroundMark x1="64667" y1="52556" x2="64667" y2="52556"/>
                        <a14:foregroundMark x1="69111" y1="52556" x2="69111" y2="5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7" y="2726545"/>
            <a:ext cx="652666" cy="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1235672" y="3808501"/>
            <a:ext cx="28860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dirty="0"/>
              <a:t>Non-invasive interaction across applications and systems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61126" y="1787578"/>
            <a:ext cx="2580977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1050" dirty="0"/>
              <a:t>Virtual workforce that can deliver high volume transactions at marginally low error percentages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4291879" y="1407262"/>
            <a:ext cx="4279974" cy="3168668"/>
            <a:chOff x="5982371" y="1583161"/>
            <a:chExt cx="5706631" cy="4224891"/>
          </a:xfrm>
        </p:grpSpPr>
        <p:grpSp>
          <p:nvGrpSpPr>
            <p:cNvPr id="85" name="Group 84"/>
            <p:cNvGrpSpPr/>
            <p:nvPr/>
          </p:nvGrpSpPr>
          <p:grpSpPr>
            <a:xfrm>
              <a:off x="6303467" y="2290949"/>
              <a:ext cx="5385534" cy="3147693"/>
              <a:chOff x="6929688" y="2218496"/>
              <a:chExt cx="4473525" cy="2808000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7566571" y="3095090"/>
                <a:ext cx="1696742" cy="1327761"/>
              </a:xfrm>
              <a:prstGeom prst="rect">
                <a:avLst/>
              </a:prstGeom>
              <a:solidFill>
                <a:srgbClr val="6EA6D0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050" b="1" dirty="0">
                    <a:solidFill>
                      <a:srgbClr val="FFFFFF"/>
                    </a:solidFill>
                  </a:rPr>
                  <a:t>Logic-based Processes requiring </a:t>
                </a:r>
              </a:p>
              <a:p>
                <a:pPr algn="ctr"/>
                <a:r>
                  <a:rPr lang="en-PH" sz="1050" b="1" dirty="0">
                    <a:solidFill>
                      <a:srgbClr val="FFFFFF"/>
                    </a:solidFill>
                  </a:rPr>
                  <a:t>Manual Intervention to support Legacy Systems</a:t>
                </a: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6929688" y="2218496"/>
                <a:ext cx="12526" cy="28080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6939213" y="5016971"/>
                <a:ext cx="4464000" cy="9525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6977313" y="2366965"/>
                <a:ext cx="1299145" cy="938484"/>
              </a:xfrm>
              <a:prstGeom prst="rect">
                <a:avLst/>
              </a:prstGeom>
              <a:solidFill>
                <a:srgbClr val="3675A4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050" b="1" dirty="0">
                    <a:solidFill>
                      <a:srgbClr val="FFFFFF"/>
                    </a:solidFill>
                  </a:rPr>
                  <a:t>Complex Processes supporting </a:t>
                </a:r>
              </a:p>
              <a:p>
                <a:pPr algn="ctr"/>
                <a:r>
                  <a:rPr lang="en-PH" sz="1050" b="1" dirty="0">
                    <a:solidFill>
                      <a:srgbClr val="FFFFFF"/>
                    </a:solidFill>
                  </a:rPr>
                  <a:t>Core Systems</a:t>
                </a:r>
              </a:p>
              <a:p>
                <a:pPr algn="ctr"/>
                <a:endParaRPr lang="en-PH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276458" y="4292228"/>
                <a:ext cx="3126755" cy="669761"/>
              </a:xfrm>
              <a:prstGeom prst="rect">
                <a:avLst/>
              </a:prstGeom>
              <a:solidFill>
                <a:srgbClr val="E9F2F7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050" dirty="0"/>
              </a:p>
              <a:p>
                <a:pPr algn="ctr"/>
                <a:endParaRPr lang="en-PH" sz="788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PH" sz="1050" b="1" dirty="0">
                    <a:solidFill>
                      <a:srgbClr val="3675A4"/>
                    </a:solidFill>
                  </a:rPr>
                  <a:t>Processes still requiring Manual Intervention where cost of automation outweighs the benefit </a:t>
                </a:r>
              </a:p>
              <a:p>
                <a:pPr algn="ctr"/>
                <a:endParaRPr lang="en-PH" sz="1050" dirty="0"/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7924800" y="1986105"/>
              <a:ext cx="3764202" cy="471275"/>
            </a:xfrm>
            <a:prstGeom prst="rect">
              <a:avLst/>
            </a:prstGeom>
            <a:solidFill>
              <a:srgbClr val="2E4F80">
                <a:alpha val="8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000" b="1" dirty="0">
                  <a:solidFill>
                    <a:schemeClr val="bg1"/>
                  </a:solidFill>
                </a:rPr>
                <a:t>RPA CAN SUPPORT AUTONOMOUSLY TO ORCHESTRATE  SYSTEMS 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 rot="16200000">
              <a:off x="4660925" y="2904607"/>
              <a:ext cx="295066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00" dirty="0">
                  <a:solidFill>
                    <a:srgbClr val="002060"/>
                  </a:solidFill>
                </a:rPr>
                <a:t>BUSINESS VALUE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448177" y="5500276"/>
              <a:ext cx="295066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00" dirty="0">
                  <a:solidFill>
                    <a:srgbClr val="002060"/>
                  </a:solidFill>
                </a:rPr>
                <a:t>RESOURCE REQUIRED</a:t>
              </a:r>
            </a:p>
          </p:txBody>
        </p:sp>
      </p:grpSp>
      <p:sp>
        <p:nvSpPr>
          <p:cNvPr id="108" name="Subtitle 2"/>
          <p:cNvSpPr txBox="1">
            <a:spLocks/>
          </p:cNvSpPr>
          <p:nvPr/>
        </p:nvSpPr>
        <p:spPr>
          <a:xfrm>
            <a:off x="2504212" y="1322487"/>
            <a:ext cx="4238065" cy="283276"/>
          </a:xfrm>
          <a:prstGeom prst="rect">
            <a:avLst/>
          </a:prstGeom>
        </p:spPr>
        <p:txBody>
          <a:bodyPr vert="horz" lIns="73422" tIns="36711" rIns="73422" bIns="36711" rtlCol="0">
            <a:normAutofit fontScale="85000" lnSpcReduction="10000"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47" dirty="0">
                <a:solidFill>
                  <a:srgbClr val="002060"/>
                </a:solidFill>
                <a:latin typeface="Lato Light"/>
                <a:cs typeface="Lato Light"/>
              </a:rPr>
              <a:t>Leveraging on cost-effective RPA Applications to boost overall Business Value </a:t>
            </a:r>
          </a:p>
        </p:txBody>
      </p:sp>
      <p:pic>
        <p:nvPicPr>
          <p:cNvPr id="30" name="Picture 2" descr="Automa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333" y1="39333" x2="44333" y2="39333"/>
                        <a14:foregroundMark x1="57667" y1="38667" x2="57667" y2="38667"/>
                        <a14:foregroundMark x1="62111" y1="52000" x2="62111" y2="52000"/>
                        <a14:foregroundMark x1="64667" y1="52556" x2="64667" y2="52556"/>
                        <a14:foregroundMark x1="69111" y1="52556" x2="69111" y2="5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3" y="1737721"/>
            <a:ext cx="652666" cy="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Transition</a:t>
            </a:r>
            <a:r>
              <a:rPr lang="es-ES" b="1" dirty="0"/>
              <a:t> to </a:t>
            </a:r>
            <a:r>
              <a:rPr lang="es-ES" b="1" dirty="0" err="1"/>
              <a:t>Automation</a:t>
            </a:r>
            <a:r>
              <a:rPr lang="es-ES" b="1" dirty="0"/>
              <a:t>: </a:t>
            </a:r>
            <a:r>
              <a:rPr lang="en-US" dirty="0"/>
              <a:t>Championing and Promoting RPA initiative on BUs</a:t>
            </a:r>
          </a:p>
        </p:txBody>
      </p:sp>
    </p:spTree>
    <p:extLst>
      <p:ext uri="{BB962C8B-B14F-4D97-AF65-F5344CB8AC3E}">
        <p14:creationId xmlns:p14="http://schemas.microsoft.com/office/powerpoint/2010/main" val="414481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/>
          <p:cNvSpPr/>
          <p:nvPr/>
        </p:nvSpPr>
        <p:spPr>
          <a:xfrm>
            <a:off x="633040" y="3606209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31186" y="2500824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1186" y="1390491"/>
            <a:ext cx="7318692" cy="972209"/>
          </a:xfrm>
          <a:prstGeom prst="roundRect">
            <a:avLst>
              <a:gd name="adj" fmla="val 0"/>
            </a:avLst>
          </a:prstGeom>
          <a:solidFill>
            <a:srgbClr val="E9F2F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A3B47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797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 err="1" smtClean="0">
                <a:solidFill>
                  <a:schemeClr val="accent5">
                    <a:lumMod val="50000"/>
                  </a:schemeClr>
                </a:solidFill>
              </a:rPr>
              <a:t>Index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stomShape 16"/>
          <p:cNvSpPr/>
          <p:nvPr/>
        </p:nvSpPr>
        <p:spPr>
          <a:xfrm>
            <a:off x="1271733" y="1544490"/>
            <a:ext cx="2556000" cy="650880"/>
          </a:xfrm>
          <a:prstGeom prst="rect">
            <a:avLst/>
          </a:prstGeom>
          <a:solidFill>
            <a:srgbClr val="3675A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080" tIns="73080" rIns="540000" bIns="73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pc="-1" dirty="0" smtClean="0">
                <a:solidFill>
                  <a:srgbClr val="FFFFFF"/>
                </a:solidFill>
                <a:ea typeface="DejaVu Sans"/>
              </a:rPr>
              <a:t>Structure and Organizational Model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5" name="CustomShape 17"/>
          <p:cNvSpPr/>
          <p:nvPr/>
        </p:nvSpPr>
        <p:spPr>
          <a:xfrm>
            <a:off x="4226668" y="1508293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Scope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Roles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s-E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Responsibilities</a:t>
            </a:r>
          </a:p>
        </p:txBody>
      </p:sp>
      <p:sp>
        <p:nvSpPr>
          <p:cNvPr id="6" name="CustomShape 18"/>
          <p:cNvSpPr/>
          <p:nvPr/>
        </p:nvSpPr>
        <p:spPr>
          <a:xfrm>
            <a:off x="1271733" y="3769895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400" b="1" spc="-1" dirty="0">
                <a:solidFill>
                  <a:srgbClr val="FFFFFF"/>
                </a:solidFill>
                <a:ea typeface="DejaVu Sans"/>
              </a:rPr>
              <a:t>CoE Implementation</a:t>
            </a:r>
          </a:p>
        </p:txBody>
      </p:sp>
      <p:sp>
        <p:nvSpPr>
          <p:cNvPr id="7" name="CustomShape 19"/>
          <p:cNvSpPr/>
          <p:nvPr/>
        </p:nvSpPr>
        <p:spPr>
          <a:xfrm>
            <a:off x="4248268" y="3860655"/>
            <a:ext cx="5203080" cy="469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MS PGothic"/>
              </a:rPr>
              <a:t>Transition to automation 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Capability Building</a:t>
            </a:r>
          </a:p>
        </p:txBody>
      </p:sp>
      <p:pic>
        <p:nvPicPr>
          <p:cNvPr id="8" name="Picture 15"/>
          <p:cNvPicPr/>
          <p:nvPr/>
        </p:nvPicPr>
        <p:blipFill>
          <a:blip r:embed="rId3"/>
          <a:stretch/>
        </p:blipFill>
        <p:spPr>
          <a:xfrm>
            <a:off x="3302853" y="3895535"/>
            <a:ext cx="452160" cy="452160"/>
          </a:xfrm>
          <a:prstGeom prst="rect">
            <a:avLst/>
          </a:prstGeom>
          <a:ln>
            <a:noFill/>
          </a:ln>
        </p:spPr>
      </p:pic>
      <p:sp>
        <p:nvSpPr>
          <p:cNvPr id="9" name="CustomShape 20"/>
          <p:cNvSpPr/>
          <p:nvPr/>
        </p:nvSpPr>
        <p:spPr>
          <a:xfrm>
            <a:off x="1271733" y="2673852"/>
            <a:ext cx="2556000" cy="650880"/>
          </a:xfrm>
          <a:prstGeom prst="rect">
            <a:avLst/>
          </a:prstGeom>
          <a:solidFill>
            <a:srgbClr val="367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360" tIns="63360" rIns="540000" bIns="6408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 dirty="0" smtClean="0">
                <a:solidFill>
                  <a:srgbClr val="FFFFFF"/>
                </a:solidFill>
                <a:ea typeface="ヒラギノ角ゴ ProN W3"/>
              </a:rPr>
              <a:t>Governance Model</a:t>
            </a:r>
          </a:p>
        </p:txBody>
      </p:sp>
      <p:sp>
        <p:nvSpPr>
          <p:cNvPr id="10" name="CustomShape 21"/>
          <p:cNvSpPr/>
          <p:nvPr/>
        </p:nvSpPr>
        <p:spPr>
          <a:xfrm>
            <a:off x="4248268" y="2637655"/>
            <a:ext cx="5203080" cy="723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Operational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Business Model</a:t>
            </a:r>
          </a:p>
          <a:p>
            <a:pPr marL="285750" indent="-285750">
              <a:lnSpc>
                <a:spcPct val="100000"/>
              </a:lnSpc>
              <a:spcBef>
                <a:spcPts val="281"/>
              </a:spcBef>
              <a:buFont typeface="Arial" panose="020B0604020202020204" pitchFamily="34" charset="0"/>
              <a:buChar char="•"/>
            </a:pPr>
            <a:r>
              <a:rPr lang="en-US" sz="1400" b="0" i="1" strike="noStrike" spc="-1" dirty="0" smtClean="0">
                <a:solidFill>
                  <a:srgbClr val="003245"/>
                </a:solidFill>
                <a:latin typeface="Arial"/>
                <a:ea typeface="MS PGothic"/>
              </a:rPr>
              <a:t>License Management</a:t>
            </a:r>
            <a:endParaRPr lang="en-US" sz="1400" b="0" i="1" strike="noStrike" spc="-1" dirty="0">
              <a:solidFill>
                <a:srgbClr val="003245"/>
              </a:solidFill>
              <a:latin typeface="Arial"/>
              <a:ea typeface="MS PGothic"/>
            </a:endParaRPr>
          </a:p>
        </p:txBody>
      </p:sp>
      <p:pic>
        <p:nvPicPr>
          <p:cNvPr id="11" name="Picture 108"/>
          <p:cNvPicPr/>
          <p:nvPr/>
        </p:nvPicPr>
        <p:blipFill>
          <a:blip r:embed="rId4"/>
          <a:stretch/>
        </p:blipFill>
        <p:spPr>
          <a:xfrm>
            <a:off x="3299253" y="2811732"/>
            <a:ext cx="432720" cy="432720"/>
          </a:xfrm>
          <a:prstGeom prst="rect">
            <a:avLst/>
          </a:prstGeom>
          <a:ln>
            <a:noFill/>
          </a:ln>
        </p:spPr>
      </p:pic>
      <p:sp>
        <p:nvSpPr>
          <p:cNvPr id="12" name="Line 22"/>
          <p:cNvSpPr/>
          <p:nvPr/>
        </p:nvSpPr>
        <p:spPr>
          <a:xfrm>
            <a:off x="1258053" y="3531329"/>
            <a:ext cx="6064959" cy="0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25"/>
          <p:cNvSpPr/>
          <p:nvPr/>
        </p:nvSpPr>
        <p:spPr>
          <a:xfrm>
            <a:off x="1258053" y="2435780"/>
            <a:ext cx="6064959" cy="64729"/>
          </a:xfrm>
          <a:prstGeom prst="line">
            <a:avLst/>
          </a:prstGeom>
          <a:ln w="9360">
            <a:solidFill>
              <a:srgbClr val="E7E7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7"/>
          <p:cNvSpPr/>
          <p:nvPr/>
        </p:nvSpPr>
        <p:spPr>
          <a:xfrm>
            <a:off x="3276933" y="1692810"/>
            <a:ext cx="408600" cy="449280"/>
          </a:xfrm>
          <a:custGeom>
            <a:avLst/>
            <a:gdLst/>
            <a:ahLst/>
            <a:cxnLst/>
            <a:rect l="l" t="t" r="r" b="b"/>
            <a:pathLst>
              <a:path w="183" h="202">
                <a:moveTo>
                  <a:pt x="44" y="0"/>
                </a:moveTo>
                <a:cubicBezTo>
                  <a:pt x="45" y="1"/>
                  <a:pt x="46" y="1"/>
                  <a:pt x="46" y="1"/>
                </a:cubicBezTo>
                <a:cubicBezTo>
                  <a:pt x="65" y="6"/>
                  <a:pt x="73" y="27"/>
                  <a:pt x="63" y="43"/>
                </a:cubicBezTo>
                <a:cubicBezTo>
                  <a:pt x="62" y="44"/>
                  <a:pt x="62" y="44"/>
                  <a:pt x="63" y="45"/>
                </a:cubicBezTo>
                <a:cubicBezTo>
                  <a:pt x="67" y="49"/>
                  <a:pt x="70" y="53"/>
                  <a:pt x="73" y="57"/>
                </a:cubicBezTo>
                <a:cubicBezTo>
                  <a:pt x="74" y="57"/>
                  <a:pt x="75" y="57"/>
                  <a:pt x="76" y="57"/>
                </a:cubicBezTo>
                <a:cubicBezTo>
                  <a:pt x="89" y="49"/>
                  <a:pt x="103" y="50"/>
                  <a:pt x="114" y="60"/>
                </a:cubicBezTo>
                <a:cubicBezTo>
                  <a:pt x="115" y="61"/>
                  <a:pt x="116" y="61"/>
                  <a:pt x="117" y="60"/>
                </a:cubicBezTo>
                <a:cubicBezTo>
                  <a:pt x="125" y="52"/>
                  <a:pt x="133" y="45"/>
                  <a:pt x="141" y="38"/>
                </a:cubicBezTo>
                <a:cubicBezTo>
                  <a:pt x="142" y="37"/>
                  <a:pt x="143" y="36"/>
                  <a:pt x="142" y="35"/>
                </a:cubicBezTo>
                <a:cubicBezTo>
                  <a:pt x="139" y="25"/>
                  <a:pt x="144" y="16"/>
                  <a:pt x="153" y="14"/>
                </a:cubicBezTo>
                <a:cubicBezTo>
                  <a:pt x="162" y="11"/>
                  <a:pt x="172" y="18"/>
                  <a:pt x="173" y="27"/>
                </a:cubicBezTo>
                <a:cubicBezTo>
                  <a:pt x="174" y="36"/>
                  <a:pt x="168" y="45"/>
                  <a:pt x="158" y="45"/>
                </a:cubicBezTo>
                <a:cubicBezTo>
                  <a:pt x="154" y="45"/>
                  <a:pt x="151" y="44"/>
                  <a:pt x="148" y="42"/>
                </a:cubicBezTo>
                <a:cubicBezTo>
                  <a:pt x="147" y="42"/>
                  <a:pt x="147" y="41"/>
                  <a:pt x="146" y="42"/>
                </a:cubicBezTo>
                <a:cubicBezTo>
                  <a:pt x="138" y="50"/>
                  <a:pt x="129" y="57"/>
                  <a:pt x="121" y="65"/>
                </a:cubicBezTo>
                <a:cubicBezTo>
                  <a:pt x="120" y="65"/>
                  <a:pt x="120" y="66"/>
                  <a:pt x="120" y="67"/>
                </a:cubicBezTo>
                <a:cubicBezTo>
                  <a:pt x="127" y="79"/>
                  <a:pt x="127" y="91"/>
                  <a:pt x="119" y="103"/>
                </a:cubicBezTo>
                <a:cubicBezTo>
                  <a:pt x="126" y="107"/>
                  <a:pt x="133" y="112"/>
                  <a:pt x="140" y="117"/>
                </a:cubicBezTo>
                <a:cubicBezTo>
                  <a:pt x="140" y="117"/>
                  <a:pt x="141" y="117"/>
                  <a:pt x="141" y="117"/>
                </a:cubicBezTo>
                <a:cubicBezTo>
                  <a:pt x="149" y="109"/>
                  <a:pt x="159" y="107"/>
                  <a:pt x="169" y="112"/>
                </a:cubicBezTo>
                <a:cubicBezTo>
                  <a:pt x="176" y="115"/>
                  <a:pt x="181" y="121"/>
                  <a:pt x="182" y="129"/>
                </a:cubicBezTo>
                <a:cubicBezTo>
                  <a:pt x="182" y="130"/>
                  <a:pt x="182" y="130"/>
                  <a:pt x="183" y="130"/>
                </a:cubicBezTo>
                <a:cubicBezTo>
                  <a:pt x="183" y="132"/>
                  <a:pt x="183" y="135"/>
                  <a:pt x="183" y="137"/>
                </a:cubicBezTo>
                <a:cubicBezTo>
                  <a:pt x="182" y="137"/>
                  <a:pt x="182" y="138"/>
                  <a:pt x="182" y="139"/>
                </a:cubicBezTo>
                <a:cubicBezTo>
                  <a:pt x="180" y="149"/>
                  <a:pt x="171" y="156"/>
                  <a:pt x="161" y="157"/>
                </a:cubicBezTo>
                <a:cubicBezTo>
                  <a:pt x="143" y="158"/>
                  <a:pt x="130" y="141"/>
                  <a:pt x="137" y="124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0" y="118"/>
                  <a:pt x="124" y="114"/>
                  <a:pt x="119" y="110"/>
                </a:cubicBezTo>
                <a:cubicBezTo>
                  <a:pt x="116" y="108"/>
                  <a:pt x="116" y="108"/>
                  <a:pt x="117" y="106"/>
                </a:cubicBezTo>
                <a:cubicBezTo>
                  <a:pt x="118" y="105"/>
                  <a:pt x="118" y="105"/>
                  <a:pt x="118" y="104"/>
                </a:cubicBezTo>
                <a:cubicBezTo>
                  <a:pt x="118" y="104"/>
                  <a:pt x="118" y="104"/>
                  <a:pt x="119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7" y="104"/>
                  <a:pt x="117" y="105"/>
                  <a:pt x="117" y="105"/>
                </a:cubicBezTo>
                <a:cubicBezTo>
                  <a:pt x="111" y="111"/>
                  <a:pt x="105" y="114"/>
                  <a:pt x="98" y="115"/>
                </a:cubicBezTo>
                <a:cubicBezTo>
                  <a:pt x="96" y="115"/>
                  <a:pt x="96" y="116"/>
                  <a:pt x="96" y="117"/>
                </a:cubicBezTo>
                <a:cubicBezTo>
                  <a:pt x="96" y="132"/>
                  <a:pt x="96" y="146"/>
                  <a:pt x="96" y="161"/>
                </a:cubicBezTo>
                <a:cubicBezTo>
                  <a:pt x="96" y="163"/>
                  <a:pt x="97" y="164"/>
                  <a:pt x="99" y="165"/>
                </a:cubicBezTo>
                <a:cubicBezTo>
                  <a:pt x="107" y="167"/>
                  <a:pt x="111" y="173"/>
                  <a:pt x="112" y="180"/>
                </a:cubicBezTo>
                <a:cubicBezTo>
                  <a:pt x="113" y="189"/>
                  <a:pt x="110" y="195"/>
                  <a:pt x="102" y="200"/>
                </a:cubicBezTo>
                <a:cubicBezTo>
                  <a:pt x="101" y="201"/>
                  <a:pt x="98" y="201"/>
                  <a:pt x="96" y="202"/>
                </a:cubicBezTo>
                <a:cubicBezTo>
                  <a:pt x="95" y="202"/>
                  <a:pt x="94" y="202"/>
                  <a:pt x="93" y="202"/>
                </a:cubicBezTo>
                <a:cubicBezTo>
                  <a:pt x="92" y="202"/>
                  <a:pt x="92" y="202"/>
                  <a:pt x="92" y="202"/>
                </a:cubicBezTo>
                <a:cubicBezTo>
                  <a:pt x="91" y="202"/>
                  <a:pt x="90" y="202"/>
                  <a:pt x="90" y="202"/>
                </a:cubicBezTo>
                <a:cubicBezTo>
                  <a:pt x="89" y="201"/>
                  <a:pt x="88" y="201"/>
                  <a:pt x="87" y="201"/>
                </a:cubicBezTo>
                <a:cubicBezTo>
                  <a:pt x="80" y="198"/>
                  <a:pt x="76" y="194"/>
                  <a:pt x="74" y="186"/>
                </a:cubicBezTo>
                <a:cubicBezTo>
                  <a:pt x="72" y="176"/>
                  <a:pt x="78" y="167"/>
                  <a:pt x="88" y="164"/>
                </a:cubicBezTo>
                <a:cubicBezTo>
                  <a:pt x="89" y="164"/>
                  <a:pt x="90" y="164"/>
                  <a:pt x="90" y="162"/>
                </a:cubicBezTo>
                <a:cubicBezTo>
                  <a:pt x="90" y="147"/>
                  <a:pt x="90" y="132"/>
                  <a:pt x="90" y="117"/>
                </a:cubicBezTo>
                <a:cubicBezTo>
                  <a:pt x="90" y="116"/>
                  <a:pt x="90" y="115"/>
                  <a:pt x="89" y="115"/>
                </a:cubicBezTo>
                <a:cubicBezTo>
                  <a:pt x="81" y="114"/>
                  <a:pt x="75" y="111"/>
                  <a:pt x="70" y="106"/>
                </a:cubicBezTo>
                <a:cubicBezTo>
                  <a:pt x="69" y="105"/>
                  <a:pt x="69" y="105"/>
                  <a:pt x="68" y="106"/>
                </a:cubicBezTo>
                <a:cubicBezTo>
                  <a:pt x="60" y="112"/>
                  <a:pt x="51" y="118"/>
                  <a:pt x="42" y="125"/>
                </a:cubicBezTo>
                <a:cubicBezTo>
                  <a:pt x="41" y="125"/>
                  <a:pt x="41" y="126"/>
                  <a:pt x="42" y="126"/>
                </a:cubicBezTo>
                <a:cubicBezTo>
                  <a:pt x="43" y="128"/>
                  <a:pt x="44" y="130"/>
                  <a:pt x="44" y="132"/>
                </a:cubicBezTo>
                <a:cubicBezTo>
                  <a:pt x="48" y="143"/>
                  <a:pt x="41" y="155"/>
                  <a:pt x="31" y="159"/>
                </a:cubicBezTo>
                <a:cubicBezTo>
                  <a:pt x="20" y="163"/>
                  <a:pt x="9" y="159"/>
                  <a:pt x="3" y="148"/>
                </a:cubicBezTo>
                <a:cubicBezTo>
                  <a:pt x="2" y="146"/>
                  <a:pt x="2" y="144"/>
                  <a:pt x="0" y="1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0"/>
                  <a:pt x="1" y="140"/>
                  <a:pt x="0" y="139"/>
                </a:cubicBezTo>
                <a:cubicBezTo>
                  <a:pt x="0" y="138"/>
                  <a:pt x="0" y="138"/>
                  <a:pt x="0" y="137"/>
                </a:cubicBezTo>
                <a:cubicBezTo>
                  <a:pt x="1" y="136"/>
                  <a:pt x="1" y="136"/>
                  <a:pt x="0" y="135"/>
                </a:cubicBez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1" y="132"/>
                  <a:pt x="2" y="131"/>
                </a:cubicBezTo>
                <a:cubicBezTo>
                  <a:pt x="6" y="117"/>
                  <a:pt x="24" y="111"/>
                  <a:pt x="36" y="120"/>
                </a:cubicBezTo>
                <a:cubicBezTo>
                  <a:pt x="37" y="120"/>
                  <a:pt x="37" y="120"/>
                  <a:pt x="38" y="120"/>
                </a:cubicBezTo>
                <a:cubicBezTo>
                  <a:pt x="47" y="113"/>
                  <a:pt x="55" y="107"/>
                  <a:pt x="64" y="101"/>
                </a:cubicBezTo>
                <a:cubicBezTo>
                  <a:pt x="65" y="100"/>
                  <a:pt x="65" y="99"/>
                  <a:pt x="65" y="98"/>
                </a:cubicBezTo>
                <a:cubicBezTo>
                  <a:pt x="59" y="86"/>
                  <a:pt x="60" y="74"/>
                  <a:pt x="69" y="63"/>
                </a:cubicBezTo>
                <a:cubicBezTo>
                  <a:pt x="69" y="62"/>
                  <a:pt x="70" y="62"/>
                  <a:pt x="69" y="61"/>
                </a:cubicBezTo>
                <a:cubicBezTo>
                  <a:pt x="65" y="57"/>
                  <a:pt x="62" y="53"/>
                  <a:pt x="59" y="50"/>
                </a:cubicBezTo>
                <a:cubicBezTo>
                  <a:pt x="58" y="49"/>
                  <a:pt x="57" y="49"/>
                  <a:pt x="56" y="49"/>
                </a:cubicBezTo>
                <a:cubicBezTo>
                  <a:pt x="50" y="54"/>
                  <a:pt x="44" y="56"/>
                  <a:pt x="36" y="54"/>
                </a:cubicBezTo>
                <a:cubicBezTo>
                  <a:pt x="24" y="53"/>
                  <a:pt x="14" y="42"/>
                  <a:pt x="13" y="30"/>
                </a:cubicBezTo>
                <a:cubicBezTo>
                  <a:pt x="12" y="16"/>
                  <a:pt x="22" y="5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"/>
                  <a:pt x="39" y="1"/>
                  <a:pt x="39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2" y="1"/>
                  <a:pt x="43" y="1"/>
                  <a:pt x="43" y="0"/>
                </a:cubicBezTo>
                <a:cubicBezTo>
                  <a:pt x="44" y="0"/>
                  <a:pt x="44" y="0"/>
                  <a:pt x="44" y="0"/>
                </a:cubicBezTo>
                <a:close/>
                <a:moveTo>
                  <a:pt x="119" y="84"/>
                </a:moveTo>
                <a:cubicBezTo>
                  <a:pt x="119" y="69"/>
                  <a:pt x="107" y="58"/>
                  <a:pt x="93" y="58"/>
                </a:cubicBezTo>
                <a:cubicBezTo>
                  <a:pt x="79" y="58"/>
                  <a:pt x="68" y="69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9" y="98"/>
                  <a:pt x="119" y="84"/>
                </a:cubicBezTo>
                <a:close/>
                <a:moveTo>
                  <a:pt x="61" y="28"/>
                </a:moveTo>
                <a:cubicBezTo>
                  <a:pt x="61" y="16"/>
                  <a:pt x="52" y="7"/>
                  <a:pt x="40" y="7"/>
                </a:cubicBezTo>
                <a:cubicBezTo>
                  <a:pt x="29" y="7"/>
                  <a:pt x="20" y="16"/>
                  <a:pt x="20" y="28"/>
                </a:cubicBezTo>
                <a:cubicBezTo>
                  <a:pt x="20" y="39"/>
                  <a:pt x="29" y="48"/>
                  <a:pt x="40" y="48"/>
                </a:cubicBezTo>
                <a:cubicBezTo>
                  <a:pt x="52" y="48"/>
                  <a:pt x="61" y="39"/>
                  <a:pt x="61" y="28"/>
                </a:cubicBezTo>
                <a:close/>
                <a:moveTo>
                  <a:pt x="141" y="133"/>
                </a:moveTo>
                <a:cubicBezTo>
                  <a:pt x="141" y="143"/>
                  <a:pt x="149" y="151"/>
                  <a:pt x="159" y="151"/>
                </a:cubicBezTo>
                <a:cubicBezTo>
                  <a:pt x="169" y="151"/>
                  <a:pt x="176" y="143"/>
                  <a:pt x="176" y="133"/>
                </a:cubicBezTo>
                <a:cubicBezTo>
                  <a:pt x="176" y="123"/>
                  <a:pt x="168" y="116"/>
                  <a:pt x="159" y="116"/>
                </a:cubicBezTo>
                <a:cubicBezTo>
                  <a:pt x="149" y="116"/>
                  <a:pt x="141" y="123"/>
                  <a:pt x="141" y="133"/>
                </a:cubicBezTo>
                <a:close/>
                <a:moveTo>
                  <a:pt x="39" y="138"/>
                </a:moveTo>
                <a:cubicBezTo>
                  <a:pt x="39" y="129"/>
                  <a:pt x="32" y="122"/>
                  <a:pt x="23" y="122"/>
                </a:cubicBezTo>
                <a:cubicBezTo>
                  <a:pt x="14" y="122"/>
                  <a:pt x="7" y="129"/>
                  <a:pt x="7" y="138"/>
                </a:cubicBezTo>
                <a:cubicBezTo>
                  <a:pt x="7" y="147"/>
                  <a:pt x="14" y="154"/>
                  <a:pt x="23" y="154"/>
                </a:cubicBezTo>
                <a:cubicBezTo>
                  <a:pt x="31" y="154"/>
                  <a:pt x="39" y="147"/>
                  <a:pt x="39" y="138"/>
                </a:cubicBezTo>
                <a:close/>
                <a:moveTo>
                  <a:pt x="93" y="170"/>
                </a:moveTo>
                <a:cubicBezTo>
                  <a:pt x="86" y="170"/>
                  <a:pt x="80" y="176"/>
                  <a:pt x="80" y="183"/>
                </a:cubicBezTo>
                <a:cubicBezTo>
                  <a:pt x="80" y="190"/>
                  <a:pt x="86" y="196"/>
                  <a:pt x="93" y="196"/>
                </a:cubicBezTo>
                <a:cubicBezTo>
                  <a:pt x="100" y="196"/>
                  <a:pt x="106" y="190"/>
                  <a:pt x="106" y="183"/>
                </a:cubicBezTo>
                <a:cubicBezTo>
                  <a:pt x="106" y="176"/>
                  <a:pt x="100" y="170"/>
                  <a:pt x="93" y="170"/>
                </a:cubicBezTo>
                <a:close/>
                <a:moveTo>
                  <a:pt x="157" y="39"/>
                </a:moveTo>
                <a:cubicBezTo>
                  <a:pt x="162" y="39"/>
                  <a:pt x="167" y="35"/>
                  <a:pt x="167" y="29"/>
                </a:cubicBezTo>
                <a:cubicBezTo>
                  <a:pt x="167" y="24"/>
                  <a:pt x="162" y="20"/>
                  <a:pt x="157" y="20"/>
                </a:cubicBezTo>
                <a:cubicBezTo>
                  <a:pt x="152" y="20"/>
                  <a:pt x="148" y="24"/>
                  <a:pt x="148" y="29"/>
                </a:cubicBezTo>
                <a:cubicBezTo>
                  <a:pt x="148" y="35"/>
                  <a:pt x="152" y="39"/>
                  <a:pt x="157" y="39"/>
                </a:cubicBezTo>
                <a:close/>
              </a:path>
            </a:pathLst>
          </a:custGeom>
          <a:solidFill>
            <a:srgbClr val="00324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ángulo 14"/>
          <p:cNvSpPr/>
          <p:nvPr/>
        </p:nvSpPr>
        <p:spPr>
          <a:xfrm>
            <a:off x="626095" y="1608320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0.1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6859" y="2737682"/>
            <a:ext cx="660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0.2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1668" y="3833725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solidFill>
                  <a:srgbClr val="3675A4"/>
                </a:solidFill>
                <a:latin typeface="+mj-lt"/>
              </a:rPr>
              <a:t>0.3</a:t>
            </a:r>
            <a:endParaRPr lang="es-ES" sz="2800" dirty="0">
              <a:solidFill>
                <a:srgbClr val="3675A4"/>
              </a:solidFill>
              <a:latin typeface="+mj-lt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45025" y="1221050"/>
            <a:ext cx="7691014" cy="225482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9;p14"/>
          <p:cNvSpPr txBox="1">
            <a:spLocks/>
          </p:cNvSpPr>
          <p:nvPr/>
        </p:nvSpPr>
        <p:spPr>
          <a:xfrm>
            <a:off x="312943" y="1777536"/>
            <a:ext cx="3375807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provides a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comprehensive set of training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documentation 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building capabilities to the relevant stakeholders of the RPA program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Capability Building: </a:t>
            </a:r>
            <a:r>
              <a:rPr lang="en-US" smtClean="0"/>
              <a:t>Training</a:t>
            </a:r>
            <a:endParaRPr lang="en-US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t="8957" r="6638" b="15659"/>
          <a:stretch/>
        </p:blipFill>
        <p:spPr>
          <a:xfrm>
            <a:off x="3664689" y="818353"/>
            <a:ext cx="4737829" cy="38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Capability Building: </a:t>
            </a:r>
            <a:r>
              <a:rPr lang="en-US" smtClean="0"/>
              <a:t>Training</a:t>
            </a:r>
            <a:endParaRPr lang="en-US" dirty="0"/>
          </a:p>
        </p:txBody>
      </p:sp>
      <p:grpSp>
        <p:nvGrpSpPr>
          <p:cNvPr id="74" name="Grupo 73"/>
          <p:cNvGrpSpPr/>
          <p:nvPr/>
        </p:nvGrpSpPr>
        <p:grpSpPr>
          <a:xfrm>
            <a:off x="0" y="3540912"/>
            <a:ext cx="2564490" cy="994908"/>
            <a:chOff x="0" y="3540912"/>
            <a:chExt cx="2564490" cy="994908"/>
          </a:xfrm>
        </p:grpSpPr>
        <p:sp>
          <p:nvSpPr>
            <p:cNvPr id="22" name="Google Shape;189;p27"/>
            <p:cNvSpPr/>
            <p:nvPr/>
          </p:nvSpPr>
          <p:spPr>
            <a:xfrm rot="5400000" flipH="1">
              <a:off x="784791" y="2756121"/>
              <a:ext cx="994908" cy="25644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08F7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9;p14"/>
            <p:cNvSpPr txBox="1">
              <a:spLocks/>
            </p:cNvSpPr>
            <p:nvPr/>
          </p:nvSpPr>
          <p:spPr>
            <a:xfrm flipH="1">
              <a:off x="429509" y="3826580"/>
              <a:ext cx="1387746" cy="391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28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Exams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1" name="Google Shape;186;p27"/>
            <p:cNvGrpSpPr/>
            <p:nvPr/>
          </p:nvGrpSpPr>
          <p:grpSpPr>
            <a:xfrm rot="5400000">
              <a:off x="1634751" y="3617630"/>
              <a:ext cx="854326" cy="854325"/>
              <a:chOff x="1409702" y="1240972"/>
              <a:chExt cx="1524000" cy="1523999"/>
            </a:xfrm>
          </p:grpSpPr>
          <p:sp>
            <p:nvSpPr>
              <p:cNvPr id="52" name="Google Shape;187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DEF0EC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88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DEF0EC"/>
              </a:solidFill>
              <a:ln w="28575" cap="flat" cmpd="sng">
                <a:solidFill>
                  <a:srgbClr val="2B5F5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203;p29"/>
            <p:cNvGrpSpPr/>
            <p:nvPr/>
          </p:nvGrpSpPr>
          <p:grpSpPr>
            <a:xfrm flipH="1">
              <a:off x="1895669" y="3875513"/>
              <a:ext cx="332490" cy="293410"/>
              <a:chOff x="3592513" y="1063626"/>
              <a:chExt cx="4995863" cy="4719638"/>
            </a:xfrm>
            <a:solidFill>
              <a:srgbClr val="408F7C"/>
            </a:solidFill>
          </p:grpSpPr>
          <p:sp>
            <p:nvSpPr>
              <p:cNvPr id="46" name="Google Shape;204;p29"/>
              <p:cNvSpPr/>
              <p:nvPr/>
            </p:nvSpPr>
            <p:spPr>
              <a:xfrm>
                <a:off x="3592513" y="3014663"/>
                <a:ext cx="2541588" cy="274478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1871"/>
                    </a:lnTo>
                    <a:lnTo>
                      <a:pt x="95085" y="11871"/>
                    </a:lnTo>
                    <a:lnTo>
                      <a:pt x="95085" y="120000"/>
                    </a:lnTo>
                    <a:lnTo>
                      <a:pt x="10227" y="120000"/>
                    </a:lnTo>
                    <a:lnTo>
                      <a:pt x="10227" y="11871"/>
                    </a:lnTo>
                    <a:lnTo>
                      <a:pt x="0" y="118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05;p29"/>
              <p:cNvSpPr/>
              <p:nvPr/>
            </p:nvSpPr>
            <p:spPr>
              <a:xfrm>
                <a:off x="5689600" y="2193926"/>
                <a:ext cx="2449513" cy="3568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4607" y="0"/>
                    </a:moveTo>
                    <a:lnTo>
                      <a:pt x="96007" y="0"/>
                    </a:lnTo>
                    <a:lnTo>
                      <a:pt x="97524" y="106"/>
                    </a:lnTo>
                    <a:lnTo>
                      <a:pt x="98690" y="266"/>
                    </a:lnTo>
                    <a:lnTo>
                      <a:pt x="99974" y="400"/>
                    </a:lnTo>
                    <a:lnTo>
                      <a:pt x="101062" y="613"/>
                    </a:lnTo>
                    <a:lnTo>
                      <a:pt x="102034" y="774"/>
                    </a:lnTo>
                    <a:lnTo>
                      <a:pt x="102773" y="907"/>
                    </a:lnTo>
                    <a:lnTo>
                      <a:pt x="103318" y="1014"/>
                    </a:lnTo>
                    <a:lnTo>
                      <a:pt x="103512" y="1067"/>
                    </a:lnTo>
                    <a:lnTo>
                      <a:pt x="103512" y="1067"/>
                    </a:lnTo>
                    <a:lnTo>
                      <a:pt x="105767" y="1681"/>
                    </a:lnTo>
                    <a:lnTo>
                      <a:pt x="107906" y="2508"/>
                    </a:lnTo>
                    <a:lnTo>
                      <a:pt x="109967" y="3362"/>
                    </a:lnTo>
                    <a:lnTo>
                      <a:pt x="111989" y="4430"/>
                    </a:lnTo>
                    <a:lnTo>
                      <a:pt x="113856" y="5551"/>
                    </a:lnTo>
                    <a:lnTo>
                      <a:pt x="115489" y="6832"/>
                    </a:lnTo>
                    <a:lnTo>
                      <a:pt x="116966" y="8247"/>
                    </a:lnTo>
                    <a:lnTo>
                      <a:pt x="118133" y="9741"/>
                    </a:lnTo>
                    <a:lnTo>
                      <a:pt x="119105" y="11316"/>
                    </a:lnTo>
                    <a:lnTo>
                      <a:pt x="119766" y="12998"/>
                    </a:lnTo>
                    <a:lnTo>
                      <a:pt x="120000" y="14786"/>
                    </a:lnTo>
                    <a:lnTo>
                      <a:pt x="119922" y="16654"/>
                    </a:lnTo>
                    <a:lnTo>
                      <a:pt x="113311" y="57330"/>
                    </a:lnTo>
                    <a:lnTo>
                      <a:pt x="112883" y="59252"/>
                    </a:lnTo>
                    <a:lnTo>
                      <a:pt x="112145" y="60987"/>
                    </a:lnTo>
                    <a:lnTo>
                      <a:pt x="111095" y="62562"/>
                    </a:lnTo>
                    <a:lnTo>
                      <a:pt x="109850" y="63950"/>
                    </a:lnTo>
                    <a:lnTo>
                      <a:pt x="108256" y="65177"/>
                    </a:lnTo>
                    <a:lnTo>
                      <a:pt x="106429" y="66192"/>
                    </a:lnTo>
                    <a:lnTo>
                      <a:pt x="104329" y="67046"/>
                    </a:lnTo>
                    <a:lnTo>
                      <a:pt x="101957" y="67766"/>
                    </a:lnTo>
                    <a:lnTo>
                      <a:pt x="99351" y="68327"/>
                    </a:lnTo>
                    <a:lnTo>
                      <a:pt x="96552" y="68727"/>
                    </a:lnTo>
                    <a:lnTo>
                      <a:pt x="93363" y="69048"/>
                    </a:lnTo>
                    <a:lnTo>
                      <a:pt x="90019" y="69154"/>
                    </a:lnTo>
                    <a:lnTo>
                      <a:pt x="86364" y="69154"/>
                    </a:lnTo>
                    <a:lnTo>
                      <a:pt x="86364" y="69154"/>
                    </a:lnTo>
                    <a:lnTo>
                      <a:pt x="86286" y="69154"/>
                    </a:lnTo>
                    <a:lnTo>
                      <a:pt x="83020" y="69048"/>
                    </a:lnTo>
                    <a:lnTo>
                      <a:pt x="79753" y="68941"/>
                    </a:lnTo>
                    <a:lnTo>
                      <a:pt x="76409" y="68887"/>
                    </a:lnTo>
                    <a:lnTo>
                      <a:pt x="72987" y="68887"/>
                    </a:lnTo>
                    <a:lnTo>
                      <a:pt x="69721" y="68887"/>
                    </a:lnTo>
                    <a:lnTo>
                      <a:pt x="66454" y="68994"/>
                    </a:lnTo>
                    <a:lnTo>
                      <a:pt x="63344" y="69101"/>
                    </a:lnTo>
                    <a:lnTo>
                      <a:pt x="60311" y="69288"/>
                    </a:lnTo>
                    <a:lnTo>
                      <a:pt x="57472" y="69555"/>
                    </a:lnTo>
                    <a:lnTo>
                      <a:pt x="54789" y="69848"/>
                    </a:lnTo>
                    <a:lnTo>
                      <a:pt x="52339" y="70275"/>
                    </a:lnTo>
                    <a:lnTo>
                      <a:pt x="50200" y="70729"/>
                    </a:lnTo>
                    <a:lnTo>
                      <a:pt x="48334" y="71290"/>
                    </a:lnTo>
                    <a:lnTo>
                      <a:pt x="46779" y="71957"/>
                    </a:lnTo>
                    <a:lnTo>
                      <a:pt x="45612" y="72651"/>
                    </a:lnTo>
                    <a:lnTo>
                      <a:pt x="44795" y="73532"/>
                    </a:lnTo>
                    <a:lnTo>
                      <a:pt x="43979" y="74759"/>
                    </a:lnTo>
                    <a:lnTo>
                      <a:pt x="43007" y="76334"/>
                    </a:lnTo>
                    <a:lnTo>
                      <a:pt x="41957" y="78122"/>
                    </a:lnTo>
                    <a:lnTo>
                      <a:pt x="40829" y="80204"/>
                    </a:lnTo>
                    <a:lnTo>
                      <a:pt x="39585" y="82500"/>
                    </a:lnTo>
                    <a:lnTo>
                      <a:pt x="38340" y="84982"/>
                    </a:lnTo>
                    <a:lnTo>
                      <a:pt x="37057" y="87651"/>
                    </a:lnTo>
                    <a:lnTo>
                      <a:pt x="35735" y="90507"/>
                    </a:lnTo>
                    <a:lnTo>
                      <a:pt x="34296" y="93496"/>
                    </a:lnTo>
                    <a:lnTo>
                      <a:pt x="32974" y="96619"/>
                    </a:lnTo>
                    <a:lnTo>
                      <a:pt x="31574" y="99768"/>
                    </a:lnTo>
                    <a:lnTo>
                      <a:pt x="30136" y="103024"/>
                    </a:lnTo>
                    <a:lnTo>
                      <a:pt x="28813" y="106334"/>
                    </a:lnTo>
                    <a:lnTo>
                      <a:pt x="27569" y="109697"/>
                    </a:lnTo>
                    <a:lnTo>
                      <a:pt x="26286" y="113060"/>
                    </a:lnTo>
                    <a:lnTo>
                      <a:pt x="25547" y="114555"/>
                    </a:lnTo>
                    <a:lnTo>
                      <a:pt x="24419" y="115862"/>
                    </a:lnTo>
                    <a:lnTo>
                      <a:pt x="23097" y="117090"/>
                    </a:lnTo>
                    <a:lnTo>
                      <a:pt x="21464" y="118051"/>
                    </a:lnTo>
                    <a:lnTo>
                      <a:pt x="19675" y="118879"/>
                    </a:lnTo>
                    <a:lnTo>
                      <a:pt x="17692" y="119492"/>
                    </a:lnTo>
                    <a:lnTo>
                      <a:pt x="15515" y="119839"/>
                    </a:lnTo>
                    <a:lnTo>
                      <a:pt x="13376" y="120000"/>
                    </a:lnTo>
                    <a:lnTo>
                      <a:pt x="11743" y="119893"/>
                    </a:lnTo>
                    <a:lnTo>
                      <a:pt x="10110" y="119706"/>
                    </a:lnTo>
                    <a:lnTo>
                      <a:pt x="8010" y="119225"/>
                    </a:lnTo>
                    <a:lnTo>
                      <a:pt x="6182" y="118532"/>
                    </a:lnTo>
                    <a:lnTo>
                      <a:pt x="4471" y="117651"/>
                    </a:lnTo>
                    <a:lnTo>
                      <a:pt x="3033" y="116690"/>
                    </a:lnTo>
                    <a:lnTo>
                      <a:pt x="1866" y="115516"/>
                    </a:lnTo>
                    <a:lnTo>
                      <a:pt x="972" y="114234"/>
                    </a:lnTo>
                    <a:lnTo>
                      <a:pt x="311" y="112927"/>
                    </a:lnTo>
                    <a:lnTo>
                      <a:pt x="0" y="111485"/>
                    </a:lnTo>
                    <a:lnTo>
                      <a:pt x="0" y="110071"/>
                    </a:lnTo>
                    <a:lnTo>
                      <a:pt x="388" y="108576"/>
                    </a:lnTo>
                    <a:lnTo>
                      <a:pt x="972" y="107108"/>
                    </a:lnTo>
                    <a:lnTo>
                      <a:pt x="1633" y="105320"/>
                    </a:lnTo>
                    <a:lnTo>
                      <a:pt x="2372" y="103345"/>
                    </a:lnTo>
                    <a:lnTo>
                      <a:pt x="3188" y="101156"/>
                    </a:lnTo>
                    <a:lnTo>
                      <a:pt x="4160" y="98754"/>
                    </a:lnTo>
                    <a:lnTo>
                      <a:pt x="5132" y="96245"/>
                    </a:lnTo>
                    <a:lnTo>
                      <a:pt x="6182" y="93603"/>
                    </a:lnTo>
                    <a:lnTo>
                      <a:pt x="7349" y="90854"/>
                    </a:lnTo>
                    <a:lnTo>
                      <a:pt x="8476" y="88051"/>
                    </a:lnTo>
                    <a:lnTo>
                      <a:pt x="9721" y="85249"/>
                    </a:lnTo>
                    <a:lnTo>
                      <a:pt x="10926" y="82446"/>
                    </a:lnTo>
                    <a:lnTo>
                      <a:pt x="12171" y="79644"/>
                    </a:lnTo>
                    <a:lnTo>
                      <a:pt x="13454" y="76895"/>
                    </a:lnTo>
                    <a:lnTo>
                      <a:pt x="14776" y="74252"/>
                    </a:lnTo>
                    <a:lnTo>
                      <a:pt x="16059" y="71690"/>
                    </a:lnTo>
                    <a:lnTo>
                      <a:pt x="17303" y="69288"/>
                    </a:lnTo>
                    <a:lnTo>
                      <a:pt x="18587" y="67046"/>
                    </a:lnTo>
                    <a:lnTo>
                      <a:pt x="19753" y="65071"/>
                    </a:lnTo>
                    <a:lnTo>
                      <a:pt x="20959" y="63229"/>
                    </a:lnTo>
                    <a:lnTo>
                      <a:pt x="22047" y="61708"/>
                    </a:lnTo>
                    <a:lnTo>
                      <a:pt x="23175" y="60480"/>
                    </a:lnTo>
                    <a:lnTo>
                      <a:pt x="24653" y="59119"/>
                    </a:lnTo>
                    <a:lnTo>
                      <a:pt x="26597" y="57838"/>
                    </a:lnTo>
                    <a:lnTo>
                      <a:pt x="28813" y="56717"/>
                    </a:lnTo>
                    <a:lnTo>
                      <a:pt x="31419" y="55649"/>
                    </a:lnTo>
                    <a:lnTo>
                      <a:pt x="34296" y="54715"/>
                    </a:lnTo>
                    <a:lnTo>
                      <a:pt x="37563" y="53914"/>
                    </a:lnTo>
                    <a:lnTo>
                      <a:pt x="41218" y="53193"/>
                    </a:lnTo>
                    <a:lnTo>
                      <a:pt x="45145" y="52580"/>
                    </a:lnTo>
                    <a:lnTo>
                      <a:pt x="49462" y="52072"/>
                    </a:lnTo>
                    <a:lnTo>
                      <a:pt x="54128" y="51672"/>
                    </a:lnTo>
                    <a:lnTo>
                      <a:pt x="59105" y="51352"/>
                    </a:lnTo>
                    <a:lnTo>
                      <a:pt x="64471" y="51165"/>
                    </a:lnTo>
                    <a:lnTo>
                      <a:pt x="68632" y="25222"/>
                    </a:lnTo>
                    <a:lnTo>
                      <a:pt x="68710" y="24661"/>
                    </a:lnTo>
                    <a:lnTo>
                      <a:pt x="64316" y="25329"/>
                    </a:lnTo>
                    <a:lnTo>
                      <a:pt x="59844" y="25889"/>
                    </a:lnTo>
                    <a:lnTo>
                      <a:pt x="55178" y="26236"/>
                    </a:lnTo>
                    <a:lnTo>
                      <a:pt x="50356" y="26450"/>
                    </a:lnTo>
                    <a:lnTo>
                      <a:pt x="45379" y="26556"/>
                    </a:lnTo>
                    <a:lnTo>
                      <a:pt x="39662" y="26450"/>
                    </a:lnTo>
                    <a:lnTo>
                      <a:pt x="33713" y="26183"/>
                    </a:lnTo>
                    <a:lnTo>
                      <a:pt x="27647" y="25729"/>
                    </a:lnTo>
                    <a:lnTo>
                      <a:pt x="21386" y="25115"/>
                    </a:lnTo>
                    <a:lnTo>
                      <a:pt x="14931" y="24314"/>
                    </a:lnTo>
                    <a:lnTo>
                      <a:pt x="12871" y="23887"/>
                    </a:lnTo>
                    <a:lnTo>
                      <a:pt x="10926" y="23247"/>
                    </a:lnTo>
                    <a:lnTo>
                      <a:pt x="9215" y="22366"/>
                    </a:lnTo>
                    <a:lnTo>
                      <a:pt x="7815" y="21352"/>
                    </a:lnTo>
                    <a:lnTo>
                      <a:pt x="6688" y="20177"/>
                    </a:lnTo>
                    <a:lnTo>
                      <a:pt x="5871" y="18896"/>
                    </a:lnTo>
                    <a:lnTo>
                      <a:pt x="5366" y="17482"/>
                    </a:lnTo>
                    <a:lnTo>
                      <a:pt x="5210" y="16040"/>
                    </a:lnTo>
                    <a:lnTo>
                      <a:pt x="5443" y="14572"/>
                    </a:lnTo>
                    <a:lnTo>
                      <a:pt x="6027" y="13158"/>
                    </a:lnTo>
                    <a:lnTo>
                      <a:pt x="6999" y="11823"/>
                    </a:lnTo>
                    <a:lnTo>
                      <a:pt x="8243" y="10649"/>
                    </a:lnTo>
                    <a:lnTo>
                      <a:pt x="9721" y="9688"/>
                    </a:lnTo>
                    <a:lnTo>
                      <a:pt x="11432" y="8914"/>
                    </a:lnTo>
                    <a:lnTo>
                      <a:pt x="13298" y="8300"/>
                    </a:lnTo>
                    <a:lnTo>
                      <a:pt x="15359" y="8007"/>
                    </a:lnTo>
                    <a:lnTo>
                      <a:pt x="17459" y="7900"/>
                    </a:lnTo>
                    <a:lnTo>
                      <a:pt x="19598" y="8060"/>
                    </a:lnTo>
                    <a:lnTo>
                      <a:pt x="26014" y="8807"/>
                    </a:lnTo>
                    <a:lnTo>
                      <a:pt x="32080" y="9421"/>
                    </a:lnTo>
                    <a:lnTo>
                      <a:pt x="37952" y="9795"/>
                    </a:lnTo>
                    <a:lnTo>
                      <a:pt x="43512" y="9928"/>
                    </a:lnTo>
                    <a:lnTo>
                      <a:pt x="48801" y="9928"/>
                    </a:lnTo>
                    <a:lnTo>
                      <a:pt x="53778" y="9688"/>
                    </a:lnTo>
                    <a:lnTo>
                      <a:pt x="58522" y="9288"/>
                    </a:lnTo>
                    <a:lnTo>
                      <a:pt x="62994" y="8620"/>
                    </a:lnTo>
                    <a:lnTo>
                      <a:pt x="67154" y="7793"/>
                    </a:lnTo>
                    <a:lnTo>
                      <a:pt x="71004" y="6779"/>
                    </a:lnTo>
                    <a:lnTo>
                      <a:pt x="74543" y="5498"/>
                    </a:lnTo>
                    <a:lnTo>
                      <a:pt x="77887" y="4083"/>
                    </a:lnTo>
                    <a:lnTo>
                      <a:pt x="78042" y="3976"/>
                    </a:lnTo>
                    <a:lnTo>
                      <a:pt x="78509" y="3763"/>
                    </a:lnTo>
                    <a:lnTo>
                      <a:pt x="79248" y="3469"/>
                    </a:lnTo>
                    <a:lnTo>
                      <a:pt x="80298" y="3069"/>
                    </a:lnTo>
                    <a:lnTo>
                      <a:pt x="81464" y="2588"/>
                    </a:lnTo>
                    <a:lnTo>
                      <a:pt x="82864" y="2081"/>
                    </a:lnTo>
                    <a:lnTo>
                      <a:pt x="84419" y="1574"/>
                    </a:lnTo>
                    <a:lnTo>
                      <a:pt x="86053" y="1120"/>
                    </a:lnTo>
                    <a:lnTo>
                      <a:pt x="87841" y="720"/>
                    </a:lnTo>
                    <a:lnTo>
                      <a:pt x="89708" y="400"/>
                    </a:lnTo>
                    <a:lnTo>
                      <a:pt x="91574" y="213"/>
                    </a:lnTo>
                    <a:lnTo>
                      <a:pt x="91808" y="160"/>
                    </a:lnTo>
                    <a:lnTo>
                      <a:pt x="92469" y="106"/>
                    </a:lnTo>
                    <a:lnTo>
                      <a:pt x="93441" y="53"/>
                    </a:lnTo>
                    <a:lnTo>
                      <a:pt x="9460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06;p29"/>
              <p:cNvSpPr/>
              <p:nvPr/>
            </p:nvSpPr>
            <p:spPr>
              <a:xfrm>
                <a:off x="7062788" y="1063626"/>
                <a:ext cx="1103313" cy="11033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56" y="0"/>
                    </a:moveTo>
                    <a:lnTo>
                      <a:pt x="67375" y="517"/>
                    </a:lnTo>
                    <a:lnTo>
                      <a:pt x="74622" y="1812"/>
                    </a:lnTo>
                    <a:lnTo>
                      <a:pt x="81610" y="3971"/>
                    </a:lnTo>
                    <a:lnTo>
                      <a:pt x="88166" y="6906"/>
                    </a:lnTo>
                    <a:lnTo>
                      <a:pt x="94291" y="10705"/>
                    </a:lnTo>
                    <a:lnTo>
                      <a:pt x="99726" y="15194"/>
                    </a:lnTo>
                    <a:lnTo>
                      <a:pt x="104816" y="20115"/>
                    </a:lnTo>
                    <a:lnTo>
                      <a:pt x="109130" y="25726"/>
                    </a:lnTo>
                    <a:lnTo>
                      <a:pt x="112839" y="31769"/>
                    </a:lnTo>
                    <a:lnTo>
                      <a:pt x="115859" y="38244"/>
                    </a:lnTo>
                    <a:lnTo>
                      <a:pt x="118015" y="45151"/>
                    </a:lnTo>
                    <a:lnTo>
                      <a:pt x="119482" y="52402"/>
                    </a:lnTo>
                    <a:lnTo>
                      <a:pt x="120000" y="60000"/>
                    </a:lnTo>
                    <a:lnTo>
                      <a:pt x="119482" y="67424"/>
                    </a:lnTo>
                    <a:lnTo>
                      <a:pt x="118015" y="74676"/>
                    </a:lnTo>
                    <a:lnTo>
                      <a:pt x="115859" y="81582"/>
                    </a:lnTo>
                    <a:lnTo>
                      <a:pt x="112839" y="88143"/>
                    </a:lnTo>
                    <a:lnTo>
                      <a:pt x="109130" y="94273"/>
                    </a:lnTo>
                    <a:lnTo>
                      <a:pt x="104816" y="99712"/>
                    </a:lnTo>
                    <a:lnTo>
                      <a:pt x="99726" y="104805"/>
                    </a:lnTo>
                    <a:lnTo>
                      <a:pt x="94291" y="109122"/>
                    </a:lnTo>
                    <a:lnTo>
                      <a:pt x="88166" y="112920"/>
                    </a:lnTo>
                    <a:lnTo>
                      <a:pt x="81610" y="115856"/>
                    </a:lnTo>
                    <a:lnTo>
                      <a:pt x="74622" y="118014"/>
                    </a:lnTo>
                    <a:lnTo>
                      <a:pt x="67375" y="119482"/>
                    </a:lnTo>
                    <a:lnTo>
                      <a:pt x="59956" y="120000"/>
                    </a:lnTo>
                    <a:lnTo>
                      <a:pt x="52451" y="119482"/>
                    </a:lnTo>
                    <a:lnTo>
                      <a:pt x="45204" y="118014"/>
                    </a:lnTo>
                    <a:lnTo>
                      <a:pt x="38217" y="115856"/>
                    </a:lnTo>
                    <a:lnTo>
                      <a:pt x="31833" y="112920"/>
                    </a:lnTo>
                    <a:lnTo>
                      <a:pt x="25708" y="109122"/>
                    </a:lnTo>
                    <a:lnTo>
                      <a:pt x="20100" y="104805"/>
                    </a:lnTo>
                    <a:lnTo>
                      <a:pt x="15183" y="99712"/>
                    </a:lnTo>
                    <a:lnTo>
                      <a:pt x="10697" y="94273"/>
                    </a:lnTo>
                    <a:lnTo>
                      <a:pt x="6987" y="88143"/>
                    </a:lnTo>
                    <a:lnTo>
                      <a:pt x="3968" y="81582"/>
                    </a:lnTo>
                    <a:lnTo>
                      <a:pt x="1811" y="74676"/>
                    </a:lnTo>
                    <a:lnTo>
                      <a:pt x="517" y="67424"/>
                    </a:lnTo>
                    <a:lnTo>
                      <a:pt x="0" y="60000"/>
                    </a:lnTo>
                    <a:lnTo>
                      <a:pt x="517" y="52402"/>
                    </a:lnTo>
                    <a:lnTo>
                      <a:pt x="1811" y="45151"/>
                    </a:lnTo>
                    <a:lnTo>
                      <a:pt x="3968" y="38244"/>
                    </a:lnTo>
                    <a:lnTo>
                      <a:pt x="6987" y="31769"/>
                    </a:lnTo>
                    <a:lnTo>
                      <a:pt x="10697" y="25726"/>
                    </a:lnTo>
                    <a:lnTo>
                      <a:pt x="15183" y="20115"/>
                    </a:lnTo>
                    <a:lnTo>
                      <a:pt x="20100" y="15194"/>
                    </a:lnTo>
                    <a:lnTo>
                      <a:pt x="25708" y="10705"/>
                    </a:lnTo>
                    <a:lnTo>
                      <a:pt x="31833" y="6906"/>
                    </a:lnTo>
                    <a:lnTo>
                      <a:pt x="38217" y="3971"/>
                    </a:lnTo>
                    <a:lnTo>
                      <a:pt x="45204" y="1812"/>
                    </a:lnTo>
                    <a:lnTo>
                      <a:pt x="52451" y="517"/>
                    </a:lnTo>
                    <a:lnTo>
                      <a:pt x="599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07;p29"/>
              <p:cNvSpPr/>
              <p:nvPr/>
            </p:nvSpPr>
            <p:spPr>
              <a:xfrm>
                <a:off x="7011988" y="2746376"/>
                <a:ext cx="1576388" cy="303688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5589" y="0"/>
                    </a:moveTo>
                    <a:lnTo>
                      <a:pt x="118549" y="0"/>
                    </a:lnTo>
                    <a:lnTo>
                      <a:pt x="118851" y="0"/>
                    </a:lnTo>
                    <a:lnTo>
                      <a:pt x="119214" y="62"/>
                    </a:lnTo>
                    <a:lnTo>
                      <a:pt x="119577" y="250"/>
                    </a:lnTo>
                    <a:lnTo>
                      <a:pt x="119818" y="344"/>
                    </a:lnTo>
                    <a:lnTo>
                      <a:pt x="119879" y="595"/>
                    </a:lnTo>
                    <a:lnTo>
                      <a:pt x="120000" y="783"/>
                    </a:lnTo>
                    <a:lnTo>
                      <a:pt x="114380" y="38307"/>
                    </a:lnTo>
                    <a:lnTo>
                      <a:pt x="113897" y="40877"/>
                    </a:lnTo>
                    <a:lnTo>
                      <a:pt x="113353" y="43448"/>
                    </a:lnTo>
                    <a:lnTo>
                      <a:pt x="112628" y="45956"/>
                    </a:lnTo>
                    <a:lnTo>
                      <a:pt x="111842" y="48526"/>
                    </a:lnTo>
                    <a:lnTo>
                      <a:pt x="110876" y="51034"/>
                    </a:lnTo>
                    <a:lnTo>
                      <a:pt x="109728" y="53448"/>
                    </a:lnTo>
                    <a:lnTo>
                      <a:pt x="108459" y="55830"/>
                    </a:lnTo>
                    <a:lnTo>
                      <a:pt x="107069" y="58181"/>
                    </a:lnTo>
                    <a:lnTo>
                      <a:pt x="105498" y="60376"/>
                    </a:lnTo>
                    <a:lnTo>
                      <a:pt x="103625" y="62539"/>
                    </a:lnTo>
                    <a:lnTo>
                      <a:pt x="101570" y="64576"/>
                    </a:lnTo>
                    <a:lnTo>
                      <a:pt x="99395" y="66426"/>
                    </a:lnTo>
                    <a:lnTo>
                      <a:pt x="96858" y="68150"/>
                    </a:lnTo>
                    <a:lnTo>
                      <a:pt x="93957" y="69780"/>
                    </a:lnTo>
                    <a:lnTo>
                      <a:pt x="90936" y="71222"/>
                    </a:lnTo>
                    <a:lnTo>
                      <a:pt x="87492" y="72476"/>
                    </a:lnTo>
                    <a:lnTo>
                      <a:pt x="83806" y="73542"/>
                    </a:lnTo>
                    <a:lnTo>
                      <a:pt x="79879" y="74451"/>
                    </a:lnTo>
                    <a:lnTo>
                      <a:pt x="75468" y="75109"/>
                    </a:lnTo>
                    <a:lnTo>
                      <a:pt x="70755" y="75517"/>
                    </a:lnTo>
                    <a:lnTo>
                      <a:pt x="65679" y="75768"/>
                    </a:lnTo>
                    <a:lnTo>
                      <a:pt x="65679" y="103824"/>
                    </a:lnTo>
                    <a:lnTo>
                      <a:pt x="77462" y="103824"/>
                    </a:lnTo>
                    <a:lnTo>
                      <a:pt x="81570" y="104012"/>
                    </a:lnTo>
                    <a:lnTo>
                      <a:pt x="85619" y="104482"/>
                    </a:lnTo>
                    <a:lnTo>
                      <a:pt x="89305" y="105266"/>
                    </a:lnTo>
                    <a:lnTo>
                      <a:pt x="92930" y="106332"/>
                    </a:lnTo>
                    <a:lnTo>
                      <a:pt x="96012" y="107648"/>
                    </a:lnTo>
                    <a:lnTo>
                      <a:pt x="98912" y="109153"/>
                    </a:lnTo>
                    <a:lnTo>
                      <a:pt x="101329" y="110909"/>
                    </a:lnTo>
                    <a:lnTo>
                      <a:pt x="103262" y="112758"/>
                    </a:lnTo>
                    <a:lnTo>
                      <a:pt x="104773" y="114796"/>
                    </a:lnTo>
                    <a:lnTo>
                      <a:pt x="105740" y="116927"/>
                    </a:lnTo>
                    <a:lnTo>
                      <a:pt x="105921" y="119216"/>
                    </a:lnTo>
                    <a:lnTo>
                      <a:pt x="105921" y="119467"/>
                    </a:lnTo>
                    <a:lnTo>
                      <a:pt x="105740" y="119623"/>
                    </a:lnTo>
                    <a:lnTo>
                      <a:pt x="105377" y="119811"/>
                    </a:lnTo>
                    <a:lnTo>
                      <a:pt x="104894" y="119937"/>
                    </a:lnTo>
                    <a:lnTo>
                      <a:pt x="104471" y="120000"/>
                    </a:lnTo>
                    <a:lnTo>
                      <a:pt x="89546" y="120000"/>
                    </a:lnTo>
                    <a:lnTo>
                      <a:pt x="89123" y="119937"/>
                    </a:lnTo>
                    <a:lnTo>
                      <a:pt x="88640" y="119811"/>
                    </a:lnTo>
                    <a:lnTo>
                      <a:pt x="88277" y="119623"/>
                    </a:lnTo>
                    <a:lnTo>
                      <a:pt x="88157" y="119467"/>
                    </a:lnTo>
                    <a:lnTo>
                      <a:pt x="88036" y="119216"/>
                    </a:lnTo>
                    <a:lnTo>
                      <a:pt x="87734" y="117899"/>
                    </a:lnTo>
                    <a:lnTo>
                      <a:pt x="86888" y="116708"/>
                    </a:lnTo>
                    <a:lnTo>
                      <a:pt x="85619" y="115673"/>
                    </a:lnTo>
                    <a:lnTo>
                      <a:pt x="84048" y="114796"/>
                    </a:lnTo>
                    <a:lnTo>
                      <a:pt x="82054" y="114137"/>
                    </a:lnTo>
                    <a:lnTo>
                      <a:pt x="79879" y="113699"/>
                    </a:lnTo>
                    <a:lnTo>
                      <a:pt x="77462" y="113542"/>
                    </a:lnTo>
                    <a:lnTo>
                      <a:pt x="28519" y="113542"/>
                    </a:lnTo>
                    <a:lnTo>
                      <a:pt x="26102" y="113699"/>
                    </a:lnTo>
                    <a:lnTo>
                      <a:pt x="23927" y="114137"/>
                    </a:lnTo>
                    <a:lnTo>
                      <a:pt x="21933" y="114796"/>
                    </a:lnTo>
                    <a:lnTo>
                      <a:pt x="20181" y="115673"/>
                    </a:lnTo>
                    <a:lnTo>
                      <a:pt x="18912" y="116708"/>
                    </a:lnTo>
                    <a:lnTo>
                      <a:pt x="18126" y="117899"/>
                    </a:lnTo>
                    <a:lnTo>
                      <a:pt x="17885" y="119216"/>
                    </a:lnTo>
                    <a:lnTo>
                      <a:pt x="17764" y="119467"/>
                    </a:lnTo>
                    <a:lnTo>
                      <a:pt x="17583" y="119623"/>
                    </a:lnTo>
                    <a:lnTo>
                      <a:pt x="17220" y="119811"/>
                    </a:lnTo>
                    <a:lnTo>
                      <a:pt x="16858" y="119937"/>
                    </a:lnTo>
                    <a:lnTo>
                      <a:pt x="16374" y="120000"/>
                    </a:lnTo>
                    <a:lnTo>
                      <a:pt x="1510" y="120000"/>
                    </a:lnTo>
                    <a:lnTo>
                      <a:pt x="1027" y="119937"/>
                    </a:lnTo>
                    <a:lnTo>
                      <a:pt x="604" y="119811"/>
                    </a:lnTo>
                    <a:lnTo>
                      <a:pt x="241" y="119623"/>
                    </a:lnTo>
                    <a:lnTo>
                      <a:pt x="0" y="119467"/>
                    </a:lnTo>
                    <a:lnTo>
                      <a:pt x="0" y="119216"/>
                    </a:lnTo>
                    <a:lnTo>
                      <a:pt x="241" y="116927"/>
                    </a:lnTo>
                    <a:lnTo>
                      <a:pt x="1148" y="114796"/>
                    </a:lnTo>
                    <a:lnTo>
                      <a:pt x="2658" y="112758"/>
                    </a:lnTo>
                    <a:lnTo>
                      <a:pt x="4652" y="110909"/>
                    </a:lnTo>
                    <a:lnTo>
                      <a:pt x="7069" y="109153"/>
                    </a:lnTo>
                    <a:lnTo>
                      <a:pt x="9969" y="107648"/>
                    </a:lnTo>
                    <a:lnTo>
                      <a:pt x="13051" y="106332"/>
                    </a:lnTo>
                    <a:lnTo>
                      <a:pt x="16616" y="105266"/>
                    </a:lnTo>
                    <a:lnTo>
                      <a:pt x="20302" y="104482"/>
                    </a:lnTo>
                    <a:lnTo>
                      <a:pt x="24350" y="104012"/>
                    </a:lnTo>
                    <a:lnTo>
                      <a:pt x="28519" y="103824"/>
                    </a:lnTo>
                    <a:lnTo>
                      <a:pt x="40302" y="103824"/>
                    </a:lnTo>
                    <a:lnTo>
                      <a:pt x="40302" y="77147"/>
                    </a:lnTo>
                    <a:lnTo>
                      <a:pt x="2658" y="77147"/>
                    </a:lnTo>
                    <a:lnTo>
                      <a:pt x="2235" y="77147"/>
                    </a:lnTo>
                    <a:lnTo>
                      <a:pt x="1752" y="77021"/>
                    </a:lnTo>
                    <a:lnTo>
                      <a:pt x="1510" y="76833"/>
                    </a:lnTo>
                    <a:lnTo>
                      <a:pt x="1268" y="76677"/>
                    </a:lnTo>
                    <a:lnTo>
                      <a:pt x="1148" y="76363"/>
                    </a:lnTo>
                    <a:lnTo>
                      <a:pt x="1148" y="64827"/>
                    </a:lnTo>
                    <a:lnTo>
                      <a:pt x="1148" y="64576"/>
                    </a:lnTo>
                    <a:lnTo>
                      <a:pt x="1389" y="64388"/>
                    </a:lnTo>
                    <a:lnTo>
                      <a:pt x="1631" y="64200"/>
                    </a:lnTo>
                    <a:lnTo>
                      <a:pt x="1993" y="64106"/>
                    </a:lnTo>
                    <a:lnTo>
                      <a:pt x="2296" y="64043"/>
                    </a:lnTo>
                    <a:lnTo>
                      <a:pt x="2658" y="63981"/>
                    </a:lnTo>
                    <a:lnTo>
                      <a:pt x="3141" y="63981"/>
                    </a:lnTo>
                    <a:lnTo>
                      <a:pt x="4290" y="64043"/>
                    </a:lnTo>
                    <a:lnTo>
                      <a:pt x="6042" y="64043"/>
                    </a:lnTo>
                    <a:lnTo>
                      <a:pt x="8459" y="64043"/>
                    </a:lnTo>
                    <a:lnTo>
                      <a:pt x="11238" y="64043"/>
                    </a:lnTo>
                    <a:lnTo>
                      <a:pt x="14441" y="64043"/>
                    </a:lnTo>
                    <a:lnTo>
                      <a:pt x="17764" y="64043"/>
                    </a:lnTo>
                    <a:lnTo>
                      <a:pt x="21389" y="64043"/>
                    </a:lnTo>
                    <a:lnTo>
                      <a:pt x="25075" y="64043"/>
                    </a:lnTo>
                    <a:lnTo>
                      <a:pt x="28640" y="64043"/>
                    </a:lnTo>
                    <a:lnTo>
                      <a:pt x="31963" y="64043"/>
                    </a:lnTo>
                    <a:lnTo>
                      <a:pt x="35226" y="64043"/>
                    </a:lnTo>
                    <a:lnTo>
                      <a:pt x="38066" y="64043"/>
                    </a:lnTo>
                    <a:lnTo>
                      <a:pt x="40543" y="64043"/>
                    </a:lnTo>
                    <a:lnTo>
                      <a:pt x="42356" y="64043"/>
                    </a:lnTo>
                    <a:lnTo>
                      <a:pt x="43625" y="64043"/>
                    </a:lnTo>
                    <a:lnTo>
                      <a:pt x="44108" y="64043"/>
                    </a:lnTo>
                    <a:lnTo>
                      <a:pt x="49546" y="63981"/>
                    </a:lnTo>
                    <a:lnTo>
                      <a:pt x="54501" y="63605"/>
                    </a:lnTo>
                    <a:lnTo>
                      <a:pt x="58972" y="63134"/>
                    </a:lnTo>
                    <a:lnTo>
                      <a:pt x="63141" y="62476"/>
                    </a:lnTo>
                    <a:lnTo>
                      <a:pt x="66827" y="61630"/>
                    </a:lnTo>
                    <a:lnTo>
                      <a:pt x="70151" y="60689"/>
                    </a:lnTo>
                    <a:lnTo>
                      <a:pt x="73172" y="59561"/>
                    </a:lnTo>
                    <a:lnTo>
                      <a:pt x="75830" y="58275"/>
                    </a:lnTo>
                    <a:lnTo>
                      <a:pt x="78247" y="56959"/>
                    </a:lnTo>
                    <a:lnTo>
                      <a:pt x="80241" y="55485"/>
                    </a:lnTo>
                    <a:lnTo>
                      <a:pt x="82054" y="53918"/>
                    </a:lnTo>
                    <a:lnTo>
                      <a:pt x="83564" y="52319"/>
                    </a:lnTo>
                    <a:lnTo>
                      <a:pt x="84833" y="50626"/>
                    </a:lnTo>
                    <a:lnTo>
                      <a:pt x="85981" y="48965"/>
                    </a:lnTo>
                    <a:lnTo>
                      <a:pt x="86767" y="47147"/>
                    </a:lnTo>
                    <a:lnTo>
                      <a:pt x="87492" y="45360"/>
                    </a:lnTo>
                    <a:lnTo>
                      <a:pt x="88036" y="43573"/>
                    </a:lnTo>
                    <a:lnTo>
                      <a:pt x="88398" y="41786"/>
                    </a:lnTo>
                    <a:lnTo>
                      <a:pt x="88640" y="40031"/>
                    </a:lnTo>
                    <a:lnTo>
                      <a:pt x="88882" y="38244"/>
                    </a:lnTo>
                    <a:lnTo>
                      <a:pt x="94078" y="721"/>
                    </a:lnTo>
                    <a:lnTo>
                      <a:pt x="94078" y="470"/>
                    </a:lnTo>
                    <a:lnTo>
                      <a:pt x="94320" y="313"/>
                    </a:lnTo>
                    <a:lnTo>
                      <a:pt x="94622" y="125"/>
                    </a:lnTo>
                    <a:lnTo>
                      <a:pt x="95105" y="0"/>
                    </a:lnTo>
                    <a:lnTo>
                      <a:pt x="955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208;p29"/>
              <p:cNvSpPr/>
              <p:nvPr/>
            </p:nvSpPr>
            <p:spPr>
              <a:xfrm>
                <a:off x="4214813" y="1558926"/>
                <a:ext cx="1460500" cy="13700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5073" y="0"/>
                    </a:moveTo>
                    <a:lnTo>
                      <a:pt x="15464" y="0"/>
                    </a:lnTo>
                    <a:lnTo>
                      <a:pt x="15791" y="278"/>
                    </a:lnTo>
                    <a:lnTo>
                      <a:pt x="16052" y="556"/>
                    </a:lnTo>
                    <a:lnTo>
                      <a:pt x="16182" y="973"/>
                    </a:lnTo>
                    <a:lnTo>
                      <a:pt x="42088" y="102062"/>
                    </a:lnTo>
                    <a:lnTo>
                      <a:pt x="118760" y="102062"/>
                    </a:lnTo>
                    <a:lnTo>
                      <a:pt x="119151" y="102201"/>
                    </a:lnTo>
                    <a:lnTo>
                      <a:pt x="119477" y="102340"/>
                    </a:lnTo>
                    <a:lnTo>
                      <a:pt x="119738" y="102757"/>
                    </a:lnTo>
                    <a:lnTo>
                      <a:pt x="119869" y="103035"/>
                    </a:lnTo>
                    <a:lnTo>
                      <a:pt x="120000" y="103383"/>
                    </a:lnTo>
                    <a:lnTo>
                      <a:pt x="120000" y="118679"/>
                    </a:lnTo>
                    <a:lnTo>
                      <a:pt x="119869" y="119235"/>
                    </a:lnTo>
                    <a:lnTo>
                      <a:pt x="119738" y="119443"/>
                    </a:lnTo>
                    <a:lnTo>
                      <a:pt x="119477" y="119721"/>
                    </a:lnTo>
                    <a:lnTo>
                      <a:pt x="119151" y="120000"/>
                    </a:lnTo>
                    <a:lnTo>
                      <a:pt x="118760" y="120000"/>
                    </a:lnTo>
                    <a:lnTo>
                      <a:pt x="30277" y="120000"/>
                    </a:lnTo>
                    <a:lnTo>
                      <a:pt x="29755" y="120000"/>
                    </a:lnTo>
                    <a:lnTo>
                      <a:pt x="29559" y="119721"/>
                    </a:lnTo>
                    <a:lnTo>
                      <a:pt x="29168" y="119443"/>
                    </a:lnTo>
                    <a:lnTo>
                      <a:pt x="29037" y="119096"/>
                    </a:lnTo>
                    <a:lnTo>
                      <a:pt x="0" y="5701"/>
                    </a:lnTo>
                    <a:lnTo>
                      <a:pt x="0" y="5353"/>
                    </a:lnTo>
                    <a:lnTo>
                      <a:pt x="0" y="5075"/>
                    </a:lnTo>
                    <a:lnTo>
                      <a:pt x="130" y="4658"/>
                    </a:lnTo>
                    <a:lnTo>
                      <a:pt x="261" y="4380"/>
                    </a:lnTo>
                    <a:lnTo>
                      <a:pt x="652" y="4101"/>
                    </a:lnTo>
                    <a:lnTo>
                      <a:pt x="848" y="3962"/>
                    </a:lnTo>
                    <a:lnTo>
                      <a:pt x="14681" y="0"/>
                    </a:lnTo>
                    <a:lnTo>
                      <a:pt x="150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" name="Grupo 72"/>
          <p:cNvGrpSpPr/>
          <p:nvPr/>
        </p:nvGrpSpPr>
        <p:grpSpPr>
          <a:xfrm>
            <a:off x="0" y="2283656"/>
            <a:ext cx="2564490" cy="994908"/>
            <a:chOff x="0" y="2361627"/>
            <a:chExt cx="2564490" cy="994908"/>
          </a:xfrm>
        </p:grpSpPr>
        <p:sp>
          <p:nvSpPr>
            <p:cNvPr id="15" name="Google Shape;189;p27"/>
            <p:cNvSpPr/>
            <p:nvPr/>
          </p:nvSpPr>
          <p:spPr>
            <a:xfrm rot="5400000" flipH="1">
              <a:off x="784791" y="1576836"/>
              <a:ext cx="994908" cy="25644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08F7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9;p14"/>
            <p:cNvSpPr txBox="1">
              <a:spLocks/>
            </p:cNvSpPr>
            <p:nvPr/>
          </p:nvSpPr>
          <p:spPr>
            <a:xfrm flipH="1">
              <a:off x="429509" y="2647295"/>
              <a:ext cx="1387746" cy="391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28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Workshops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65" name="Google Shape;186;p27"/>
            <p:cNvGrpSpPr/>
            <p:nvPr/>
          </p:nvGrpSpPr>
          <p:grpSpPr>
            <a:xfrm rot="5400000">
              <a:off x="1634751" y="2431919"/>
              <a:ext cx="854326" cy="854325"/>
              <a:chOff x="1409702" y="1240972"/>
              <a:chExt cx="1524000" cy="1523999"/>
            </a:xfrm>
          </p:grpSpPr>
          <p:sp>
            <p:nvSpPr>
              <p:cNvPr id="66" name="Google Shape;187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DEF0EC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88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DEF0EC"/>
              </a:solidFill>
              <a:ln w="28575" cap="flat" cmpd="sng">
                <a:solidFill>
                  <a:srgbClr val="2B5F5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229;p29"/>
            <p:cNvGrpSpPr/>
            <p:nvPr/>
          </p:nvGrpSpPr>
          <p:grpSpPr>
            <a:xfrm>
              <a:off x="1833712" y="2631026"/>
              <a:ext cx="456405" cy="456110"/>
              <a:chOff x="9242425" y="3716338"/>
              <a:chExt cx="4946651" cy="4943475"/>
            </a:xfrm>
            <a:solidFill>
              <a:srgbClr val="408F7C"/>
            </a:solidFill>
          </p:grpSpPr>
          <p:sp>
            <p:nvSpPr>
              <p:cNvPr id="69" name="Google Shape;230;p29"/>
              <p:cNvSpPr/>
              <p:nvPr/>
            </p:nvSpPr>
            <p:spPr>
              <a:xfrm>
                <a:off x="9242425" y="6350000"/>
                <a:ext cx="2311400" cy="230981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5961" y="0"/>
                    </a:moveTo>
                    <a:lnTo>
                      <a:pt x="120000" y="33967"/>
                    </a:lnTo>
                    <a:lnTo>
                      <a:pt x="41002" y="112950"/>
                    </a:lnTo>
                    <a:lnTo>
                      <a:pt x="38901" y="114847"/>
                    </a:lnTo>
                    <a:lnTo>
                      <a:pt x="36634" y="116413"/>
                    </a:lnTo>
                    <a:lnTo>
                      <a:pt x="34285" y="117732"/>
                    </a:lnTo>
                    <a:lnTo>
                      <a:pt x="31813" y="118763"/>
                    </a:lnTo>
                    <a:lnTo>
                      <a:pt x="29217" y="119464"/>
                    </a:lnTo>
                    <a:lnTo>
                      <a:pt x="26662" y="119835"/>
                    </a:lnTo>
                    <a:lnTo>
                      <a:pt x="23983" y="120000"/>
                    </a:lnTo>
                    <a:lnTo>
                      <a:pt x="21346" y="119835"/>
                    </a:lnTo>
                    <a:lnTo>
                      <a:pt x="18750" y="119464"/>
                    </a:lnTo>
                    <a:lnTo>
                      <a:pt x="16153" y="118763"/>
                    </a:lnTo>
                    <a:lnTo>
                      <a:pt x="13763" y="117732"/>
                    </a:lnTo>
                    <a:lnTo>
                      <a:pt x="11332" y="116413"/>
                    </a:lnTo>
                    <a:lnTo>
                      <a:pt x="9065" y="114847"/>
                    </a:lnTo>
                    <a:lnTo>
                      <a:pt x="6964" y="112950"/>
                    </a:lnTo>
                    <a:lnTo>
                      <a:pt x="4986" y="110683"/>
                    </a:lnTo>
                    <a:lnTo>
                      <a:pt x="3296" y="108292"/>
                    </a:lnTo>
                    <a:lnTo>
                      <a:pt x="1936" y="105695"/>
                    </a:lnTo>
                    <a:lnTo>
                      <a:pt x="1030" y="102974"/>
                    </a:lnTo>
                    <a:lnTo>
                      <a:pt x="329" y="100212"/>
                    </a:lnTo>
                    <a:lnTo>
                      <a:pt x="0" y="97409"/>
                    </a:lnTo>
                    <a:lnTo>
                      <a:pt x="0" y="94524"/>
                    </a:lnTo>
                    <a:lnTo>
                      <a:pt x="329" y="91721"/>
                    </a:lnTo>
                    <a:lnTo>
                      <a:pt x="1030" y="89000"/>
                    </a:lnTo>
                    <a:lnTo>
                      <a:pt x="1936" y="86238"/>
                    </a:lnTo>
                    <a:lnTo>
                      <a:pt x="3296" y="83682"/>
                    </a:lnTo>
                    <a:lnTo>
                      <a:pt x="4986" y="81250"/>
                    </a:lnTo>
                    <a:lnTo>
                      <a:pt x="6964" y="78983"/>
                    </a:lnTo>
                    <a:lnTo>
                      <a:pt x="859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231;p29"/>
              <p:cNvSpPr/>
              <p:nvPr/>
            </p:nvSpPr>
            <p:spPr>
              <a:xfrm>
                <a:off x="12045950" y="3716338"/>
                <a:ext cx="2143125" cy="21415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1911" y="0"/>
                    </a:moveTo>
                    <a:lnTo>
                      <a:pt x="120000" y="18102"/>
                    </a:lnTo>
                    <a:lnTo>
                      <a:pt x="100533" y="55685"/>
                    </a:lnTo>
                    <a:lnTo>
                      <a:pt x="63466" y="74855"/>
                    </a:lnTo>
                    <a:lnTo>
                      <a:pt x="18311" y="120000"/>
                    </a:lnTo>
                    <a:lnTo>
                      <a:pt x="0" y="101719"/>
                    </a:lnTo>
                    <a:lnTo>
                      <a:pt x="45111" y="56530"/>
                    </a:lnTo>
                    <a:lnTo>
                      <a:pt x="64311" y="19436"/>
                    </a:lnTo>
                    <a:lnTo>
                      <a:pt x="1019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232;p29"/>
              <p:cNvSpPr/>
              <p:nvPr/>
            </p:nvSpPr>
            <p:spPr>
              <a:xfrm>
                <a:off x="9247188" y="3716338"/>
                <a:ext cx="4941888" cy="4940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2512" y="0"/>
                    </a:moveTo>
                    <a:lnTo>
                      <a:pt x="24690" y="96"/>
                    </a:lnTo>
                    <a:lnTo>
                      <a:pt x="26848" y="424"/>
                    </a:lnTo>
                    <a:lnTo>
                      <a:pt x="28891" y="944"/>
                    </a:lnTo>
                    <a:lnTo>
                      <a:pt x="30915" y="1639"/>
                    </a:lnTo>
                    <a:lnTo>
                      <a:pt x="32765" y="2506"/>
                    </a:lnTo>
                    <a:lnTo>
                      <a:pt x="34596" y="3548"/>
                    </a:lnTo>
                    <a:lnTo>
                      <a:pt x="36273" y="4743"/>
                    </a:lnTo>
                    <a:lnTo>
                      <a:pt x="37815" y="6093"/>
                    </a:lnTo>
                    <a:lnTo>
                      <a:pt x="39280" y="7597"/>
                    </a:lnTo>
                    <a:lnTo>
                      <a:pt x="40552" y="9198"/>
                    </a:lnTo>
                    <a:lnTo>
                      <a:pt x="41689" y="10914"/>
                    </a:lnTo>
                    <a:lnTo>
                      <a:pt x="42672" y="12784"/>
                    </a:lnTo>
                    <a:lnTo>
                      <a:pt x="43520" y="14693"/>
                    </a:lnTo>
                    <a:lnTo>
                      <a:pt x="44137" y="16737"/>
                    </a:lnTo>
                    <a:lnTo>
                      <a:pt x="44580" y="18820"/>
                    </a:lnTo>
                    <a:lnTo>
                      <a:pt x="44831" y="20960"/>
                    </a:lnTo>
                    <a:lnTo>
                      <a:pt x="44985" y="22503"/>
                    </a:lnTo>
                    <a:lnTo>
                      <a:pt x="44908" y="24547"/>
                    </a:lnTo>
                    <a:lnTo>
                      <a:pt x="44619" y="26533"/>
                    </a:lnTo>
                    <a:lnTo>
                      <a:pt x="44137" y="28423"/>
                    </a:lnTo>
                    <a:lnTo>
                      <a:pt x="43520" y="30294"/>
                    </a:lnTo>
                    <a:lnTo>
                      <a:pt x="89720" y="76477"/>
                    </a:lnTo>
                    <a:lnTo>
                      <a:pt x="91570" y="75860"/>
                    </a:lnTo>
                    <a:lnTo>
                      <a:pt x="93478" y="75378"/>
                    </a:lnTo>
                    <a:lnTo>
                      <a:pt x="95444" y="75089"/>
                    </a:lnTo>
                    <a:lnTo>
                      <a:pt x="97487" y="75012"/>
                    </a:lnTo>
                    <a:lnTo>
                      <a:pt x="98991" y="75166"/>
                    </a:lnTo>
                    <a:lnTo>
                      <a:pt x="101188" y="75417"/>
                    </a:lnTo>
                    <a:lnTo>
                      <a:pt x="103270" y="75860"/>
                    </a:lnTo>
                    <a:lnTo>
                      <a:pt x="105274" y="76477"/>
                    </a:lnTo>
                    <a:lnTo>
                      <a:pt x="107221" y="77326"/>
                    </a:lnTo>
                    <a:lnTo>
                      <a:pt x="109071" y="78309"/>
                    </a:lnTo>
                    <a:lnTo>
                      <a:pt x="110806" y="79447"/>
                    </a:lnTo>
                    <a:lnTo>
                      <a:pt x="112406" y="80719"/>
                    </a:lnTo>
                    <a:lnTo>
                      <a:pt x="113909" y="82185"/>
                    </a:lnTo>
                    <a:lnTo>
                      <a:pt x="115258" y="83708"/>
                    </a:lnTo>
                    <a:lnTo>
                      <a:pt x="116453" y="85405"/>
                    </a:lnTo>
                    <a:lnTo>
                      <a:pt x="117494" y="87218"/>
                    </a:lnTo>
                    <a:lnTo>
                      <a:pt x="118361" y="89088"/>
                    </a:lnTo>
                    <a:lnTo>
                      <a:pt x="119055" y="91094"/>
                    </a:lnTo>
                    <a:lnTo>
                      <a:pt x="119575" y="93176"/>
                    </a:lnTo>
                    <a:lnTo>
                      <a:pt x="119903" y="95298"/>
                    </a:lnTo>
                    <a:lnTo>
                      <a:pt x="120000" y="97496"/>
                    </a:lnTo>
                    <a:lnTo>
                      <a:pt x="119903" y="99578"/>
                    </a:lnTo>
                    <a:lnTo>
                      <a:pt x="119614" y="101545"/>
                    </a:lnTo>
                    <a:lnTo>
                      <a:pt x="119171" y="103493"/>
                    </a:lnTo>
                    <a:lnTo>
                      <a:pt x="118554" y="105344"/>
                    </a:lnTo>
                    <a:lnTo>
                      <a:pt x="117744" y="107138"/>
                    </a:lnTo>
                    <a:lnTo>
                      <a:pt x="102788" y="92193"/>
                    </a:lnTo>
                    <a:lnTo>
                      <a:pt x="101998" y="91499"/>
                    </a:lnTo>
                    <a:lnTo>
                      <a:pt x="101072" y="90959"/>
                    </a:lnTo>
                    <a:lnTo>
                      <a:pt x="100128" y="90515"/>
                    </a:lnTo>
                    <a:lnTo>
                      <a:pt x="99241" y="90265"/>
                    </a:lnTo>
                    <a:lnTo>
                      <a:pt x="98374" y="90072"/>
                    </a:lnTo>
                    <a:lnTo>
                      <a:pt x="97487" y="89995"/>
                    </a:lnTo>
                    <a:lnTo>
                      <a:pt x="96370" y="90110"/>
                    </a:lnTo>
                    <a:lnTo>
                      <a:pt x="95232" y="90361"/>
                    </a:lnTo>
                    <a:lnTo>
                      <a:pt x="94134" y="90805"/>
                    </a:lnTo>
                    <a:lnTo>
                      <a:pt x="93112" y="91422"/>
                    </a:lnTo>
                    <a:lnTo>
                      <a:pt x="92187" y="92193"/>
                    </a:lnTo>
                    <a:lnTo>
                      <a:pt x="91474" y="93080"/>
                    </a:lnTo>
                    <a:lnTo>
                      <a:pt x="90876" y="93986"/>
                    </a:lnTo>
                    <a:lnTo>
                      <a:pt x="90433" y="94970"/>
                    </a:lnTo>
                    <a:lnTo>
                      <a:pt x="90183" y="95953"/>
                    </a:lnTo>
                    <a:lnTo>
                      <a:pt x="90048" y="97014"/>
                    </a:lnTo>
                    <a:lnTo>
                      <a:pt x="90048" y="98074"/>
                    </a:lnTo>
                    <a:lnTo>
                      <a:pt x="90183" y="99096"/>
                    </a:lnTo>
                    <a:lnTo>
                      <a:pt x="90472" y="100118"/>
                    </a:lnTo>
                    <a:lnTo>
                      <a:pt x="90915" y="101083"/>
                    </a:lnTo>
                    <a:lnTo>
                      <a:pt x="91493" y="101989"/>
                    </a:lnTo>
                    <a:lnTo>
                      <a:pt x="92187" y="102837"/>
                    </a:lnTo>
                    <a:lnTo>
                      <a:pt x="107144" y="117782"/>
                    </a:lnTo>
                    <a:lnTo>
                      <a:pt x="105351" y="118534"/>
                    </a:lnTo>
                    <a:lnTo>
                      <a:pt x="103482" y="119170"/>
                    </a:lnTo>
                    <a:lnTo>
                      <a:pt x="101554" y="119633"/>
                    </a:lnTo>
                    <a:lnTo>
                      <a:pt x="99550" y="119922"/>
                    </a:lnTo>
                    <a:lnTo>
                      <a:pt x="97487" y="120000"/>
                    </a:lnTo>
                    <a:lnTo>
                      <a:pt x="95309" y="119903"/>
                    </a:lnTo>
                    <a:lnTo>
                      <a:pt x="93151" y="119595"/>
                    </a:lnTo>
                    <a:lnTo>
                      <a:pt x="91069" y="119093"/>
                    </a:lnTo>
                    <a:lnTo>
                      <a:pt x="89084" y="118399"/>
                    </a:lnTo>
                    <a:lnTo>
                      <a:pt x="87195" y="117512"/>
                    </a:lnTo>
                    <a:lnTo>
                      <a:pt x="85403" y="116451"/>
                    </a:lnTo>
                    <a:lnTo>
                      <a:pt x="83726" y="115256"/>
                    </a:lnTo>
                    <a:lnTo>
                      <a:pt x="82145" y="113906"/>
                    </a:lnTo>
                    <a:lnTo>
                      <a:pt x="80719" y="112440"/>
                    </a:lnTo>
                    <a:lnTo>
                      <a:pt x="79447" y="110840"/>
                    </a:lnTo>
                    <a:lnTo>
                      <a:pt x="78271" y="109085"/>
                    </a:lnTo>
                    <a:lnTo>
                      <a:pt x="77288" y="107253"/>
                    </a:lnTo>
                    <a:lnTo>
                      <a:pt x="76479" y="105306"/>
                    </a:lnTo>
                    <a:lnTo>
                      <a:pt x="75862" y="103300"/>
                    </a:lnTo>
                    <a:lnTo>
                      <a:pt x="75380" y="101179"/>
                    </a:lnTo>
                    <a:lnTo>
                      <a:pt x="75168" y="99019"/>
                    </a:lnTo>
                    <a:lnTo>
                      <a:pt x="74975" y="97496"/>
                    </a:lnTo>
                    <a:lnTo>
                      <a:pt x="75091" y="95490"/>
                    </a:lnTo>
                    <a:lnTo>
                      <a:pt x="75380" y="93504"/>
                    </a:lnTo>
                    <a:lnTo>
                      <a:pt x="75862" y="91576"/>
                    </a:lnTo>
                    <a:lnTo>
                      <a:pt x="76440" y="89744"/>
                    </a:lnTo>
                    <a:lnTo>
                      <a:pt x="30260" y="43560"/>
                    </a:lnTo>
                    <a:lnTo>
                      <a:pt x="28429" y="44139"/>
                    </a:lnTo>
                    <a:lnTo>
                      <a:pt x="26482" y="44621"/>
                    </a:lnTo>
                    <a:lnTo>
                      <a:pt x="24516" y="44910"/>
                    </a:lnTo>
                    <a:lnTo>
                      <a:pt x="22512" y="45007"/>
                    </a:lnTo>
                    <a:lnTo>
                      <a:pt x="20970" y="44872"/>
                    </a:lnTo>
                    <a:lnTo>
                      <a:pt x="18811" y="44621"/>
                    </a:lnTo>
                    <a:lnTo>
                      <a:pt x="16691" y="44139"/>
                    </a:lnTo>
                    <a:lnTo>
                      <a:pt x="14686" y="43522"/>
                    </a:lnTo>
                    <a:lnTo>
                      <a:pt x="12740" y="42712"/>
                    </a:lnTo>
                    <a:lnTo>
                      <a:pt x="10928" y="41729"/>
                    </a:lnTo>
                    <a:lnTo>
                      <a:pt x="9212" y="40552"/>
                    </a:lnTo>
                    <a:lnTo>
                      <a:pt x="7555" y="39280"/>
                    </a:lnTo>
                    <a:lnTo>
                      <a:pt x="6090" y="37853"/>
                    </a:lnTo>
                    <a:lnTo>
                      <a:pt x="4741" y="36291"/>
                    </a:lnTo>
                    <a:lnTo>
                      <a:pt x="3546" y="34594"/>
                    </a:lnTo>
                    <a:lnTo>
                      <a:pt x="2486" y="32820"/>
                    </a:lnTo>
                    <a:lnTo>
                      <a:pt x="1599" y="30911"/>
                    </a:lnTo>
                    <a:lnTo>
                      <a:pt x="905" y="28944"/>
                    </a:lnTo>
                    <a:lnTo>
                      <a:pt x="404" y="26861"/>
                    </a:lnTo>
                    <a:lnTo>
                      <a:pt x="96" y="24701"/>
                    </a:lnTo>
                    <a:lnTo>
                      <a:pt x="0" y="22503"/>
                    </a:lnTo>
                    <a:lnTo>
                      <a:pt x="96" y="20459"/>
                    </a:lnTo>
                    <a:lnTo>
                      <a:pt x="366" y="18454"/>
                    </a:lnTo>
                    <a:lnTo>
                      <a:pt x="828" y="16506"/>
                    </a:lnTo>
                    <a:lnTo>
                      <a:pt x="1464" y="14655"/>
                    </a:lnTo>
                    <a:lnTo>
                      <a:pt x="2216" y="12861"/>
                    </a:lnTo>
                    <a:lnTo>
                      <a:pt x="17173" y="27806"/>
                    </a:lnTo>
                    <a:lnTo>
                      <a:pt x="18001" y="28500"/>
                    </a:lnTo>
                    <a:lnTo>
                      <a:pt x="18927" y="29040"/>
                    </a:lnTo>
                    <a:lnTo>
                      <a:pt x="19871" y="29484"/>
                    </a:lnTo>
                    <a:lnTo>
                      <a:pt x="20758" y="29773"/>
                    </a:lnTo>
                    <a:lnTo>
                      <a:pt x="21586" y="29927"/>
                    </a:lnTo>
                    <a:lnTo>
                      <a:pt x="22512" y="30004"/>
                    </a:lnTo>
                    <a:lnTo>
                      <a:pt x="23629" y="29927"/>
                    </a:lnTo>
                    <a:lnTo>
                      <a:pt x="24767" y="29677"/>
                    </a:lnTo>
                    <a:lnTo>
                      <a:pt x="25827" y="29194"/>
                    </a:lnTo>
                    <a:lnTo>
                      <a:pt x="26848" y="28616"/>
                    </a:lnTo>
                    <a:lnTo>
                      <a:pt x="27812" y="27806"/>
                    </a:lnTo>
                    <a:lnTo>
                      <a:pt x="28544" y="26958"/>
                    </a:lnTo>
                    <a:lnTo>
                      <a:pt x="29084" y="26051"/>
                    </a:lnTo>
                    <a:lnTo>
                      <a:pt x="29527" y="25068"/>
                    </a:lnTo>
                    <a:lnTo>
                      <a:pt x="29816" y="24046"/>
                    </a:lnTo>
                    <a:lnTo>
                      <a:pt x="29932" y="23024"/>
                    </a:lnTo>
                    <a:lnTo>
                      <a:pt x="29932" y="21963"/>
                    </a:lnTo>
                    <a:lnTo>
                      <a:pt x="29778" y="20903"/>
                    </a:lnTo>
                    <a:lnTo>
                      <a:pt x="29489" y="19919"/>
                    </a:lnTo>
                    <a:lnTo>
                      <a:pt x="29045" y="18916"/>
                    </a:lnTo>
                    <a:lnTo>
                      <a:pt x="28506" y="18049"/>
                    </a:lnTo>
                    <a:lnTo>
                      <a:pt x="27812" y="17200"/>
                    </a:lnTo>
                    <a:lnTo>
                      <a:pt x="12855" y="2256"/>
                    </a:lnTo>
                    <a:lnTo>
                      <a:pt x="14648" y="1484"/>
                    </a:lnTo>
                    <a:lnTo>
                      <a:pt x="16517" y="829"/>
                    </a:lnTo>
                    <a:lnTo>
                      <a:pt x="18445" y="404"/>
                    </a:lnTo>
                    <a:lnTo>
                      <a:pt x="20430" y="96"/>
                    </a:lnTo>
                    <a:lnTo>
                      <a:pt x="225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" name="Grupo 71"/>
          <p:cNvGrpSpPr/>
          <p:nvPr/>
        </p:nvGrpSpPr>
        <p:grpSpPr>
          <a:xfrm>
            <a:off x="-1" y="1026400"/>
            <a:ext cx="2564490" cy="994908"/>
            <a:chOff x="-1" y="1182342"/>
            <a:chExt cx="2564490" cy="994908"/>
          </a:xfrm>
        </p:grpSpPr>
        <p:sp>
          <p:nvSpPr>
            <p:cNvPr id="7" name="Google Shape;189;p27"/>
            <p:cNvSpPr/>
            <p:nvPr/>
          </p:nvSpPr>
          <p:spPr>
            <a:xfrm rot="5400000" flipH="1">
              <a:off x="784790" y="397551"/>
              <a:ext cx="994908" cy="25644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08F7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9;p14"/>
            <p:cNvSpPr txBox="1">
              <a:spLocks/>
            </p:cNvSpPr>
            <p:nvPr/>
          </p:nvSpPr>
          <p:spPr>
            <a:xfrm flipH="1">
              <a:off x="429509" y="1468011"/>
              <a:ext cx="1387746" cy="391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28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Training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58" name="Google Shape;186;p27"/>
            <p:cNvGrpSpPr/>
            <p:nvPr/>
          </p:nvGrpSpPr>
          <p:grpSpPr>
            <a:xfrm rot="5400000">
              <a:off x="1625549" y="1252481"/>
              <a:ext cx="854326" cy="854325"/>
              <a:chOff x="1409702" y="1240972"/>
              <a:chExt cx="1524000" cy="1523999"/>
            </a:xfrm>
          </p:grpSpPr>
          <p:sp>
            <p:nvSpPr>
              <p:cNvPr id="59" name="Google Shape;187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DEF0EC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88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DEF0EC"/>
              </a:solidFill>
              <a:ln w="28575" cap="flat" cmpd="sng">
                <a:solidFill>
                  <a:srgbClr val="2B5F5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87;p7" descr="Puzzle"/>
            <p:cNvSpPr/>
            <p:nvPr/>
          </p:nvSpPr>
          <p:spPr>
            <a:xfrm>
              <a:off x="1802408" y="1425223"/>
              <a:ext cx="501417" cy="501417"/>
            </a:xfrm>
            <a:custGeom>
              <a:avLst/>
              <a:gdLst/>
              <a:ahLst/>
              <a:cxnLst/>
              <a:rect l="l" t="t" r="r" b="b"/>
              <a:pathLst>
                <a:path w="501416" h="501416" extrusionOk="0">
                  <a:moveTo>
                    <a:pt x="324041" y="380450"/>
                  </a:moveTo>
                  <a:cubicBezTo>
                    <a:pt x="282674" y="381703"/>
                    <a:pt x="267631" y="328428"/>
                    <a:pt x="297089" y="297716"/>
                  </a:cubicBezTo>
                  <a:lnTo>
                    <a:pt x="301477" y="293329"/>
                  </a:lnTo>
                  <a:cubicBezTo>
                    <a:pt x="332189" y="263871"/>
                    <a:pt x="386718" y="277659"/>
                    <a:pt x="385464" y="319026"/>
                  </a:cubicBezTo>
                  <a:cubicBezTo>
                    <a:pt x="384837" y="342844"/>
                    <a:pt x="413042" y="371675"/>
                    <a:pt x="429965" y="354752"/>
                  </a:cubicBezTo>
                  <a:lnTo>
                    <a:pt x="501417" y="283300"/>
                  </a:lnTo>
                  <a:lnTo>
                    <a:pt x="394866" y="176749"/>
                  </a:lnTo>
                  <a:cubicBezTo>
                    <a:pt x="377943" y="159827"/>
                    <a:pt x="406774" y="131622"/>
                    <a:pt x="430592" y="132249"/>
                  </a:cubicBezTo>
                  <a:cubicBezTo>
                    <a:pt x="471958" y="133502"/>
                    <a:pt x="485747" y="78973"/>
                    <a:pt x="456289" y="48261"/>
                  </a:cubicBezTo>
                  <a:lnTo>
                    <a:pt x="451902" y="43874"/>
                  </a:lnTo>
                  <a:cubicBezTo>
                    <a:pt x="421190" y="14416"/>
                    <a:pt x="367914" y="29458"/>
                    <a:pt x="369168" y="70825"/>
                  </a:cubicBezTo>
                  <a:cubicBezTo>
                    <a:pt x="369795" y="94642"/>
                    <a:pt x="341590" y="123474"/>
                    <a:pt x="324667" y="106551"/>
                  </a:cubicBezTo>
                  <a:lnTo>
                    <a:pt x="218116" y="0"/>
                  </a:lnTo>
                  <a:lnTo>
                    <a:pt x="146038" y="71452"/>
                  </a:lnTo>
                  <a:cubicBezTo>
                    <a:pt x="129115" y="88375"/>
                    <a:pt x="157946" y="116579"/>
                    <a:pt x="181764" y="115953"/>
                  </a:cubicBezTo>
                  <a:cubicBezTo>
                    <a:pt x="223130" y="114699"/>
                    <a:pt x="238173" y="167975"/>
                    <a:pt x="208715" y="198686"/>
                  </a:cubicBezTo>
                  <a:lnTo>
                    <a:pt x="204327" y="203074"/>
                  </a:lnTo>
                  <a:cubicBezTo>
                    <a:pt x="173616" y="232532"/>
                    <a:pt x="119086" y="218743"/>
                    <a:pt x="120340" y="177376"/>
                  </a:cubicBezTo>
                  <a:cubicBezTo>
                    <a:pt x="120967" y="153559"/>
                    <a:pt x="92762" y="124727"/>
                    <a:pt x="75839" y="141650"/>
                  </a:cubicBezTo>
                  <a:lnTo>
                    <a:pt x="0" y="218116"/>
                  </a:lnTo>
                  <a:lnTo>
                    <a:pt x="106551" y="324667"/>
                  </a:lnTo>
                  <a:cubicBezTo>
                    <a:pt x="123474" y="341590"/>
                    <a:pt x="94642" y="369795"/>
                    <a:pt x="70825" y="369168"/>
                  </a:cubicBezTo>
                  <a:cubicBezTo>
                    <a:pt x="29458" y="367914"/>
                    <a:pt x="15669" y="422444"/>
                    <a:pt x="45128" y="453155"/>
                  </a:cubicBezTo>
                  <a:lnTo>
                    <a:pt x="49515" y="457543"/>
                  </a:lnTo>
                  <a:cubicBezTo>
                    <a:pt x="80227" y="487001"/>
                    <a:pt x="133502" y="471958"/>
                    <a:pt x="132249" y="430592"/>
                  </a:cubicBezTo>
                  <a:cubicBezTo>
                    <a:pt x="131622" y="406774"/>
                    <a:pt x="159827" y="377943"/>
                    <a:pt x="176749" y="394866"/>
                  </a:cubicBezTo>
                  <a:lnTo>
                    <a:pt x="283300" y="501417"/>
                  </a:lnTo>
                  <a:lnTo>
                    <a:pt x="359766" y="424951"/>
                  </a:lnTo>
                  <a:cubicBezTo>
                    <a:pt x="376689" y="408028"/>
                    <a:pt x="348485" y="379823"/>
                    <a:pt x="324041" y="380450"/>
                  </a:cubicBezTo>
                  <a:close/>
                </a:path>
              </a:pathLst>
            </a:custGeom>
            <a:solidFill>
              <a:srgbClr val="408F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59;p14"/>
          <p:cNvSpPr txBox="1">
            <a:spLocks/>
          </p:cNvSpPr>
          <p:nvPr/>
        </p:nvSpPr>
        <p:spPr>
          <a:xfrm>
            <a:off x="2671008" y="914233"/>
            <a:ext cx="6146764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tabLst/>
              <a:defRPr/>
            </a:pPr>
            <a:r>
              <a:rPr kumimoji="0" lang="en-US" sz="1600" b="0" i="0" u="none" strike="noStrike" kern="1200" cap="none" spc="0" normalizeH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of presentations covering the relevant training lessons for: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sym typeface="Arial"/>
              </a:rPr>
              <a:t>Process Selection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Demand 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sym typeface="Arial"/>
              </a:rPr>
              <a:t>Process Definition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Creation of Business Cases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sym typeface="Arial"/>
              </a:rPr>
              <a:t>RPA Development Best Practices</a:t>
            </a:r>
          </a:p>
        </p:txBody>
      </p:sp>
      <p:sp>
        <p:nvSpPr>
          <p:cNvPr id="76" name="Google Shape;59;p14"/>
          <p:cNvSpPr txBox="1">
            <a:spLocks/>
          </p:cNvSpPr>
          <p:nvPr/>
        </p:nvSpPr>
        <p:spPr>
          <a:xfrm>
            <a:off x="2671171" y="2299158"/>
            <a:ext cx="6014209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tabLst/>
              <a:defRPr/>
            </a:pPr>
            <a:r>
              <a:rPr kumimoji="0" lang="en-US" sz="1600" b="0" i="0" u="none" strike="noStrike" kern="1200" cap="none" spc="0" normalizeH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of presentations to guide workshops: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Process Selection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Demand Management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Process Definition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Creation of Business Cases</a:t>
            </a:r>
            <a:endParaRPr lang="en-US" sz="1100" kern="1200" dirty="0">
              <a:solidFill>
                <a:srgbClr val="002060"/>
              </a:solidFill>
            </a:endParaRPr>
          </a:p>
        </p:txBody>
      </p:sp>
      <p:sp>
        <p:nvSpPr>
          <p:cNvPr id="77" name="Google Shape;59;p14"/>
          <p:cNvSpPr txBox="1">
            <a:spLocks/>
          </p:cNvSpPr>
          <p:nvPr/>
        </p:nvSpPr>
        <p:spPr>
          <a:xfrm>
            <a:off x="2671008" y="3450902"/>
            <a:ext cx="5664918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tabLst/>
              <a:defRPr/>
            </a:pPr>
            <a:r>
              <a:rPr lang="en-US" sz="1600" kern="1200" dirty="0" smtClean="0">
                <a:solidFill>
                  <a:srgbClr val="002060"/>
                </a:solidFill>
              </a:rPr>
              <a:t>Set of questions to evaluate the participants on:</a:t>
            </a:r>
            <a:endParaRPr lang="en-US" sz="2000" kern="1200" dirty="0">
              <a:solidFill>
                <a:srgbClr val="002060"/>
              </a:solidFill>
            </a:endParaRP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Process Selection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Demand Management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Process Definition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Creation of Business Cases</a:t>
            </a:r>
          </a:p>
          <a:p>
            <a:pPr marL="285750" lvl="0" indent="-285750">
              <a:buClr>
                <a:srgbClr val="002060"/>
              </a:buClr>
              <a:buFont typeface="Arial" panose="020B0604020202020204" pitchFamily="34" charset="0"/>
              <a:buChar char="•"/>
              <a:defRPr/>
            </a:pPr>
            <a:r>
              <a:rPr lang="en-US" sz="1100" kern="1200" dirty="0" smtClean="0">
                <a:solidFill>
                  <a:srgbClr val="002060"/>
                </a:solidFill>
              </a:rPr>
              <a:t>RPA Development Best Practices</a:t>
            </a:r>
            <a:endParaRPr lang="en-US" sz="1100" kern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APPENDIX I</a:t>
            </a:r>
            <a:br>
              <a:rPr lang="es-ES" dirty="0" smtClean="0"/>
            </a:br>
            <a:r>
              <a:rPr lang="es-ES" dirty="0" smtClean="0"/>
              <a:t>Roles and </a:t>
            </a:r>
            <a:r>
              <a:rPr lang="en-US" dirty="0" smtClean="0"/>
              <a:t>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06925"/>
              </p:ext>
            </p:extLst>
          </p:nvPr>
        </p:nvGraphicFramePr>
        <p:xfrm>
          <a:off x="439748" y="844598"/>
          <a:ext cx="8334305" cy="3925116"/>
        </p:xfrm>
        <a:graphic>
          <a:graphicData uri="http://schemas.openxmlformats.org/drawingml/2006/table">
            <a:tbl>
              <a:tblPr/>
              <a:tblGrid>
                <a:gridCol w="1671259">
                  <a:extLst>
                    <a:ext uri="{9D8B030D-6E8A-4147-A177-3AD203B41FA5}">
                      <a16:colId xmlns:a16="http://schemas.microsoft.com/office/drawing/2014/main" xmlns="" val="1532202412"/>
                    </a:ext>
                  </a:extLst>
                </a:gridCol>
                <a:gridCol w="1671259">
                  <a:extLst>
                    <a:ext uri="{9D8B030D-6E8A-4147-A177-3AD203B41FA5}">
                      <a16:colId xmlns:a16="http://schemas.microsoft.com/office/drawing/2014/main" xmlns="" val="2977438383"/>
                    </a:ext>
                  </a:extLst>
                </a:gridCol>
                <a:gridCol w="1671259">
                  <a:extLst>
                    <a:ext uri="{9D8B030D-6E8A-4147-A177-3AD203B41FA5}">
                      <a16:colId xmlns:a16="http://schemas.microsoft.com/office/drawing/2014/main" xmlns="" val="3291758834"/>
                    </a:ext>
                  </a:extLst>
                </a:gridCol>
                <a:gridCol w="1671259">
                  <a:extLst>
                    <a:ext uri="{9D8B030D-6E8A-4147-A177-3AD203B41FA5}">
                      <a16:colId xmlns:a16="http://schemas.microsoft.com/office/drawing/2014/main" xmlns="" val="1034808709"/>
                    </a:ext>
                  </a:extLst>
                </a:gridCol>
                <a:gridCol w="1649269">
                  <a:extLst>
                    <a:ext uri="{9D8B030D-6E8A-4147-A177-3AD203B41FA5}">
                      <a16:colId xmlns:a16="http://schemas.microsoft.com/office/drawing/2014/main" xmlns="" val="2234315785"/>
                    </a:ext>
                  </a:extLst>
                </a:gridCol>
              </a:tblGrid>
              <a:tr h="130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of: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4258908"/>
                  </a:ext>
                </a:extLst>
              </a:tr>
              <a:tr h="34276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of RPA</a:t>
                      </a:r>
                    </a:p>
                  </a:txBody>
                  <a:tcPr marL="3562" marR="3562" marT="35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Leads strategic direction of RPA Centre of Expertise and champions governance model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Leads strategic direction of RPA Centre of Expertise and champions governance model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Prioritizes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Issues with CoE Governance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2139109"/>
                  </a:ext>
                </a:extLst>
              </a:tr>
              <a:tr h="342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oversight to operational deployments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oversight to operational deployments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Promotes and Leads Work Meetings with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the most urgent issues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0227808"/>
                  </a:ext>
                </a:extLst>
              </a:tr>
              <a:tr h="454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Facilitates the execution of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activities and tracks benefit throughout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Facilitates the execution of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activities and tracks benefit throughout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 guaranteeing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plans to tackle Issues with CoE governance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0224344"/>
                  </a:ext>
                </a:extLst>
              </a:tr>
              <a:tr h="45449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Manager</a:t>
                      </a:r>
                    </a:p>
                  </a:txBody>
                  <a:tcPr marL="3562" marR="3562" marT="35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management for human resources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management for human resources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86496992"/>
                  </a:ext>
                </a:extLst>
              </a:tr>
              <a:tr h="229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8623394"/>
                  </a:ext>
                </a:extLst>
              </a:tr>
              <a:tr h="342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0264689"/>
                  </a:ext>
                </a:extLst>
              </a:tr>
              <a:tr h="116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0167993"/>
                  </a:ext>
                </a:extLst>
              </a:tr>
              <a:tr h="116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9122839"/>
                  </a:ext>
                </a:extLst>
              </a:tr>
              <a:tr h="116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0112982"/>
                  </a:ext>
                </a:extLst>
              </a:tr>
              <a:tr h="229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2393245"/>
                  </a:ext>
                </a:extLst>
              </a:tr>
              <a:tr h="116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7975969"/>
                  </a:ext>
                </a:extLst>
              </a:tr>
              <a:tr h="4544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Platform Manager</a:t>
                      </a:r>
                    </a:p>
                  </a:txBody>
                  <a:tcPr marL="3562" marR="3562" marT="35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management for licenses and infra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management for licenses and infra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7741780"/>
                  </a:ext>
                </a:extLst>
              </a:tr>
              <a:tr h="342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30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7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96441"/>
              </p:ext>
            </p:extLst>
          </p:nvPr>
        </p:nvGraphicFramePr>
        <p:xfrm>
          <a:off x="311150" y="1019102"/>
          <a:ext cx="8521700" cy="3446194"/>
        </p:xfrm>
        <a:graphic>
          <a:graphicData uri="http://schemas.openxmlformats.org/drawingml/2006/table">
            <a:tbl>
              <a:tblPr/>
              <a:tblGrid>
                <a:gridCol w="1708837">
                  <a:extLst>
                    <a:ext uri="{9D8B030D-6E8A-4147-A177-3AD203B41FA5}">
                      <a16:colId xmlns:a16="http://schemas.microsoft.com/office/drawing/2014/main" xmlns="" val="1596017853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3440738064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1887471063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2511363361"/>
                    </a:ext>
                  </a:extLst>
                </a:gridCol>
                <a:gridCol w="1686352">
                  <a:extLst>
                    <a:ext uri="{9D8B030D-6E8A-4147-A177-3AD203B41FA5}">
                      <a16:colId xmlns:a16="http://schemas.microsoft.com/office/drawing/2014/main" xmlns="" val="1342729901"/>
                    </a:ext>
                  </a:extLst>
                </a:gridCol>
              </a:tblGrid>
              <a:tr h="237325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4" marR="6184" marT="6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of: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5103424"/>
                  </a:ext>
                </a:extLst>
              </a:tr>
              <a:tr h="60212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Improvement Manager </a:t>
                      </a:r>
                    </a:p>
                  </a:txBody>
                  <a:tcPr marL="6184" marR="6184" marT="6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Providing channel for reception of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improvment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proposals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Providing channel for reception of improvment proposals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1297218"/>
                  </a:ext>
                </a:extLst>
              </a:tr>
              <a:tr h="8003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Providing channel for reception of any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that affects the efficiency of the CoE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Providing channel for reception of any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that affects the efficiency of the CoE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6478229"/>
                  </a:ext>
                </a:extLst>
              </a:tr>
              <a:tr h="403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Prioritises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Current Issues with CoE Governance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Prioritises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Current Issues with CoE Governance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6937406"/>
                  </a:ext>
                </a:extLst>
              </a:tr>
              <a:tr h="602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Promotes and Leads Work Meetings with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the most urgent issues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Promotes and Leads Work Meetings with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the most urgent issues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0536160"/>
                  </a:ext>
                </a:extLst>
              </a:tr>
              <a:tr h="8003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 guaranteeing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plans to tackle Issues with CoE governance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 guaranteeing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plans to tackle Issues with CoE governance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571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2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5400000">
            <a:off x="1106262" y="-858610"/>
            <a:ext cx="1494065" cy="3706586"/>
            <a:chOff x="838200" y="2906904"/>
            <a:chExt cx="1992086" cy="4942114"/>
          </a:xfrm>
        </p:grpSpPr>
        <p:sp>
          <p:nvSpPr>
            <p:cNvPr id="5" name="Google Shape;185;p27"/>
            <p:cNvSpPr/>
            <p:nvPr/>
          </p:nvSpPr>
          <p:spPr>
            <a:xfrm>
              <a:off x="838200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08F7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270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oogle Shape;186;p27"/>
            <p:cNvGrpSpPr/>
            <p:nvPr/>
          </p:nvGrpSpPr>
          <p:grpSpPr>
            <a:xfrm>
              <a:off x="1072243" y="3200818"/>
              <a:ext cx="1524000" cy="1523999"/>
              <a:chOff x="1409702" y="1240972"/>
              <a:chExt cx="1524000" cy="1523999"/>
            </a:xfrm>
          </p:grpSpPr>
          <p:sp>
            <p:nvSpPr>
              <p:cNvPr id="11" name="Google Shape;187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DEF0EC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88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DEF0EC"/>
              </a:solidFill>
              <a:ln w="28575" cap="flat" cmpd="sng">
                <a:solidFill>
                  <a:srgbClr val="2B5F5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201;p27"/>
            <p:cNvGrpSpPr/>
            <p:nvPr/>
          </p:nvGrpSpPr>
          <p:grpSpPr>
            <a:xfrm>
              <a:off x="1516680" y="3644986"/>
              <a:ext cx="635127" cy="635663"/>
              <a:chOff x="2433" y="205"/>
              <a:chExt cx="2371" cy="2373"/>
            </a:xfrm>
          </p:grpSpPr>
          <p:sp>
            <p:nvSpPr>
              <p:cNvPr id="8" name="Google Shape;202;p27"/>
              <p:cNvSpPr/>
              <p:nvPr/>
            </p:nvSpPr>
            <p:spPr>
              <a:xfrm>
                <a:off x="2864" y="205"/>
                <a:ext cx="1940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354" y="89412"/>
                    </a:moveTo>
                    <a:lnTo>
                      <a:pt x="100458" y="99353"/>
                    </a:lnTo>
                    <a:lnTo>
                      <a:pt x="106271" y="99353"/>
                    </a:lnTo>
                    <a:lnTo>
                      <a:pt x="105374" y="94383"/>
                    </a:lnTo>
                    <a:lnTo>
                      <a:pt x="104354" y="89412"/>
                    </a:lnTo>
                    <a:close/>
                    <a:moveTo>
                      <a:pt x="97335" y="66527"/>
                    </a:moveTo>
                    <a:lnTo>
                      <a:pt x="84936" y="99353"/>
                    </a:lnTo>
                    <a:lnTo>
                      <a:pt x="89543" y="99353"/>
                    </a:lnTo>
                    <a:lnTo>
                      <a:pt x="99747" y="73081"/>
                    </a:lnTo>
                    <a:lnTo>
                      <a:pt x="98572" y="69804"/>
                    </a:lnTo>
                    <a:lnTo>
                      <a:pt x="97335" y="66527"/>
                    </a:lnTo>
                    <a:close/>
                    <a:moveTo>
                      <a:pt x="86761" y="46372"/>
                    </a:moveTo>
                    <a:lnTo>
                      <a:pt x="66786" y="99353"/>
                    </a:lnTo>
                    <a:lnTo>
                      <a:pt x="74114" y="99353"/>
                    </a:lnTo>
                    <a:lnTo>
                      <a:pt x="91275" y="53855"/>
                    </a:lnTo>
                    <a:lnTo>
                      <a:pt x="88616" y="49267"/>
                    </a:lnTo>
                    <a:lnTo>
                      <a:pt x="86761" y="46372"/>
                    </a:lnTo>
                    <a:close/>
                    <a:moveTo>
                      <a:pt x="73929" y="31624"/>
                    </a:moveTo>
                    <a:lnTo>
                      <a:pt x="50646" y="93454"/>
                    </a:lnTo>
                    <a:lnTo>
                      <a:pt x="53986" y="99353"/>
                    </a:lnTo>
                    <a:lnTo>
                      <a:pt x="55964" y="99353"/>
                    </a:lnTo>
                    <a:lnTo>
                      <a:pt x="79494" y="36977"/>
                    </a:lnTo>
                    <a:lnTo>
                      <a:pt x="76743" y="34192"/>
                    </a:lnTo>
                    <a:lnTo>
                      <a:pt x="73929" y="31624"/>
                    </a:lnTo>
                    <a:close/>
                    <a:moveTo>
                      <a:pt x="27425" y="26162"/>
                    </a:moveTo>
                    <a:lnTo>
                      <a:pt x="25601" y="27255"/>
                    </a:lnTo>
                    <a:lnTo>
                      <a:pt x="22695" y="29330"/>
                    </a:lnTo>
                    <a:lnTo>
                      <a:pt x="19819" y="31624"/>
                    </a:lnTo>
                    <a:lnTo>
                      <a:pt x="17036" y="34192"/>
                    </a:lnTo>
                    <a:lnTo>
                      <a:pt x="21303" y="41620"/>
                    </a:lnTo>
                    <a:lnTo>
                      <a:pt x="27425" y="26162"/>
                    </a:lnTo>
                    <a:close/>
                    <a:moveTo>
                      <a:pt x="58778" y="22721"/>
                    </a:moveTo>
                    <a:lnTo>
                      <a:pt x="39360" y="73573"/>
                    </a:lnTo>
                    <a:lnTo>
                      <a:pt x="44153" y="81984"/>
                    </a:lnTo>
                    <a:lnTo>
                      <a:pt x="65395" y="25616"/>
                    </a:lnTo>
                    <a:lnTo>
                      <a:pt x="62087" y="23978"/>
                    </a:lnTo>
                    <a:lnTo>
                      <a:pt x="58778" y="22721"/>
                    </a:lnTo>
                    <a:close/>
                    <a:moveTo>
                      <a:pt x="46936" y="20646"/>
                    </a:moveTo>
                    <a:lnTo>
                      <a:pt x="43658" y="20810"/>
                    </a:lnTo>
                    <a:lnTo>
                      <a:pt x="40381" y="21301"/>
                    </a:lnTo>
                    <a:lnTo>
                      <a:pt x="27735" y="53035"/>
                    </a:lnTo>
                    <a:lnTo>
                      <a:pt x="32867" y="62102"/>
                    </a:lnTo>
                    <a:lnTo>
                      <a:pt x="48667" y="20755"/>
                    </a:lnTo>
                    <a:lnTo>
                      <a:pt x="46936" y="20646"/>
                    </a:lnTo>
                    <a:close/>
                    <a:moveTo>
                      <a:pt x="46936" y="0"/>
                    </a:moveTo>
                    <a:lnTo>
                      <a:pt x="51110" y="163"/>
                    </a:lnTo>
                    <a:lnTo>
                      <a:pt x="55284" y="764"/>
                    </a:lnTo>
                    <a:lnTo>
                      <a:pt x="59397" y="1802"/>
                    </a:lnTo>
                    <a:lnTo>
                      <a:pt x="63478" y="3222"/>
                    </a:lnTo>
                    <a:lnTo>
                      <a:pt x="67436" y="5025"/>
                    </a:lnTo>
                    <a:lnTo>
                      <a:pt x="71393" y="7264"/>
                    </a:lnTo>
                    <a:lnTo>
                      <a:pt x="75228" y="9831"/>
                    </a:lnTo>
                    <a:lnTo>
                      <a:pt x="79000" y="12835"/>
                    </a:lnTo>
                    <a:lnTo>
                      <a:pt x="82648" y="16167"/>
                    </a:lnTo>
                    <a:lnTo>
                      <a:pt x="86235" y="19881"/>
                    </a:lnTo>
                    <a:lnTo>
                      <a:pt x="89636" y="23868"/>
                    </a:lnTo>
                    <a:lnTo>
                      <a:pt x="92945" y="28293"/>
                    </a:lnTo>
                    <a:lnTo>
                      <a:pt x="96129" y="33045"/>
                    </a:lnTo>
                    <a:lnTo>
                      <a:pt x="99160" y="38070"/>
                    </a:lnTo>
                    <a:lnTo>
                      <a:pt x="101973" y="43422"/>
                    </a:lnTo>
                    <a:lnTo>
                      <a:pt x="104601" y="49048"/>
                    </a:lnTo>
                    <a:lnTo>
                      <a:pt x="107075" y="54783"/>
                    </a:lnTo>
                    <a:lnTo>
                      <a:pt x="109363" y="60846"/>
                    </a:lnTo>
                    <a:lnTo>
                      <a:pt x="111404" y="67073"/>
                    </a:lnTo>
                    <a:lnTo>
                      <a:pt x="113290" y="73573"/>
                    </a:lnTo>
                    <a:lnTo>
                      <a:pt x="114960" y="80291"/>
                    </a:lnTo>
                    <a:lnTo>
                      <a:pt x="116382" y="87064"/>
                    </a:lnTo>
                    <a:lnTo>
                      <a:pt x="117619" y="94000"/>
                    </a:lnTo>
                    <a:lnTo>
                      <a:pt x="118608" y="101101"/>
                    </a:lnTo>
                    <a:lnTo>
                      <a:pt x="119412" y="108311"/>
                    </a:lnTo>
                    <a:lnTo>
                      <a:pt x="120000" y="115685"/>
                    </a:lnTo>
                    <a:lnTo>
                      <a:pt x="119969" y="116777"/>
                    </a:lnTo>
                    <a:lnTo>
                      <a:pt x="119783" y="117815"/>
                    </a:lnTo>
                    <a:lnTo>
                      <a:pt x="119412" y="118743"/>
                    </a:lnTo>
                    <a:lnTo>
                      <a:pt x="118917" y="119453"/>
                    </a:lnTo>
                    <a:lnTo>
                      <a:pt x="118330" y="119836"/>
                    </a:lnTo>
                    <a:lnTo>
                      <a:pt x="117773" y="120000"/>
                    </a:lnTo>
                    <a:lnTo>
                      <a:pt x="50090" y="120000"/>
                    </a:lnTo>
                    <a:lnTo>
                      <a:pt x="49502" y="119945"/>
                    </a:lnTo>
                    <a:lnTo>
                      <a:pt x="48946" y="119508"/>
                    </a:lnTo>
                    <a:lnTo>
                      <a:pt x="48482" y="118907"/>
                    </a:lnTo>
                    <a:lnTo>
                      <a:pt x="618" y="34519"/>
                    </a:lnTo>
                    <a:lnTo>
                      <a:pt x="278" y="33645"/>
                    </a:lnTo>
                    <a:lnTo>
                      <a:pt x="61" y="32662"/>
                    </a:lnTo>
                    <a:lnTo>
                      <a:pt x="0" y="31515"/>
                    </a:lnTo>
                    <a:lnTo>
                      <a:pt x="92" y="30423"/>
                    </a:lnTo>
                    <a:lnTo>
                      <a:pt x="401" y="29385"/>
                    </a:lnTo>
                    <a:lnTo>
                      <a:pt x="803" y="28620"/>
                    </a:lnTo>
                    <a:lnTo>
                      <a:pt x="4112" y="24196"/>
                    </a:lnTo>
                    <a:lnTo>
                      <a:pt x="7606" y="20100"/>
                    </a:lnTo>
                    <a:lnTo>
                      <a:pt x="11131" y="16331"/>
                    </a:lnTo>
                    <a:lnTo>
                      <a:pt x="14841" y="12999"/>
                    </a:lnTo>
                    <a:lnTo>
                      <a:pt x="18613" y="9995"/>
                    </a:lnTo>
                    <a:lnTo>
                      <a:pt x="22447" y="7428"/>
                    </a:lnTo>
                    <a:lnTo>
                      <a:pt x="26405" y="5134"/>
                    </a:lnTo>
                    <a:lnTo>
                      <a:pt x="30425" y="3331"/>
                    </a:lnTo>
                    <a:lnTo>
                      <a:pt x="34475" y="1911"/>
                    </a:lnTo>
                    <a:lnTo>
                      <a:pt x="38587" y="764"/>
                    </a:lnTo>
                    <a:lnTo>
                      <a:pt x="42731" y="218"/>
                    </a:lnTo>
                    <a:lnTo>
                      <a:pt x="46936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203;p27"/>
              <p:cNvSpPr/>
              <p:nvPr/>
            </p:nvSpPr>
            <p:spPr>
              <a:xfrm>
                <a:off x="2433" y="634"/>
                <a:ext cx="1068" cy="170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24" y="19448"/>
                    </a:moveTo>
                    <a:lnTo>
                      <a:pt x="32640" y="22583"/>
                    </a:lnTo>
                    <a:lnTo>
                      <a:pt x="30224" y="25860"/>
                    </a:lnTo>
                    <a:lnTo>
                      <a:pt x="28146" y="29172"/>
                    </a:lnTo>
                    <a:lnTo>
                      <a:pt x="26067" y="33082"/>
                    </a:lnTo>
                    <a:lnTo>
                      <a:pt x="24325" y="37028"/>
                    </a:lnTo>
                    <a:lnTo>
                      <a:pt x="22977" y="41045"/>
                    </a:lnTo>
                    <a:lnTo>
                      <a:pt x="22078" y="45132"/>
                    </a:lnTo>
                    <a:lnTo>
                      <a:pt x="21516" y="49254"/>
                    </a:lnTo>
                    <a:lnTo>
                      <a:pt x="21292" y="53376"/>
                    </a:lnTo>
                    <a:lnTo>
                      <a:pt x="21516" y="58132"/>
                    </a:lnTo>
                    <a:lnTo>
                      <a:pt x="22303" y="62889"/>
                    </a:lnTo>
                    <a:lnTo>
                      <a:pt x="23539" y="67504"/>
                    </a:lnTo>
                    <a:lnTo>
                      <a:pt x="25224" y="72084"/>
                    </a:lnTo>
                    <a:lnTo>
                      <a:pt x="27528" y="76559"/>
                    </a:lnTo>
                    <a:lnTo>
                      <a:pt x="30224" y="80927"/>
                    </a:lnTo>
                    <a:lnTo>
                      <a:pt x="33426" y="85261"/>
                    </a:lnTo>
                    <a:lnTo>
                      <a:pt x="36292" y="88502"/>
                    </a:lnTo>
                    <a:lnTo>
                      <a:pt x="39494" y="91708"/>
                    </a:lnTo>
                    <a:lnTo>
                      <a:pt x="42865" y="94809"/>
                    </a:lnTo>
                    <a:lnTo>
                      <a:pt x="46516" y="97839"/>
                    </a:lnTo>
                    <a:lnTo>
                      <a:pt x="50505" y="100657"/>
                    </a:lnTo>
                    <a:lnTo>
                      <a:pt x="94157" y="56265"/>
                    </a:lnTo>
                    <a:lnTo>
                      <a:pt x="35224" y="19448"/>
                    </a:lnTo>
                    <a:close/>
                    <a:moveTo>
                      <a:pt x="32471" y="0"/>
                    </a:moveTo>
                    <a:lnTo>
                      <a:pt x="33595" y="70"/>
                    </a:lnTo>
                    <a:lnTo>
                      <a:pt x="34662" y="317"/>
                    </a:lnTo>
                    <a:lnTo>
                      <a:pt x="35561" y="775"/>
                    </a:lnTo>
                    <a:lnTo>
                      <a:pt x="118764" y="52847"/>
                    </a:lnTo>
                    <a:lnTo>
                      <a:pt x="119494" y="53411"/>
                    </a:lnTo>
                    <a:lnTo>
                      <a:pt x="119943" y="54045"/>
                    </a:lnTo>
                    <a:lnTo>
                      <a:pt x="120000" y="54750"/>
                    </a:lnTo>
                    <a:lnTo>
                      <a:pt x="119831" y="55419"/>
                    </a:lnTo>
                    <a:lnTo>
                      <a:pt x="119438" y="56018"/>
                    </a:lnTo>
                    <a:lnTo>
                      <a:pt x="57752" y="118766"/>
                    </a:lnTo>
                    <a:lnTo>
                      <a:pt x="57022" y="119330"/>
                    </a:lnTo>
                    <a:lnTo>
                      <a:pt x="56067" y="119753"/>
                    </a:lnTo>
                    <a:lnTo>
                      <a:pt x="55000" y="119964"/>
                    </a:lnTo>
                    <a:lnTo>
                      <a:pt x="54269" y="120000"/>
                    </a:lnTo>
                    <a:lnTo>
                      <a:pt x="52977" y="119859"/>
                    </a:lnTo>
                    <a:lnTo>
                      <a:pt x="51741" y="119506"/>
                    </a:lnTo>
                    <a:lnTo>
                      <a:pt x="45730" y="116371"/>
                    </a:lnTo>
                    <a:lnTo>
                      <a:pt x="40056" y="113129"/>
                    </a:lnTo>
                    <a:lnTo>
                      <a:pt x="34775" y="109677"/>
                    </a:lnTo>
                    <a:lnTo>
                      <a:pt x="29775" y="106048"/>
                    </a:lnTo>
                    <a:lnTo>
                      <a:pt x="25168" y="102313"/>
                    </a:lnTo>
                    <a:lnTo>
                      <a:pt x="20955" y="98438"/>
                    </a:lnTo>
                    <a:lnTo>
                      <a:pt x="17022" y="94351"/>
                    </a:lnTo>
                    <a:lnTo>
                      <a:pt x="13539" y="90193"/>
                    </a:lnTo>
                    <a:lnTo>
                      <a:pt x="10393" y="85930"/>
                    </a:lnTo>
                    <a:lnTo>
                      <a:pt x="7696" y="81561"/>
                    </a:lnTo>
                    <a:lnTo>
                      <a:pt x="5337" y="77017"/>
                    </a:lnTo>
                    <a:lnTo>
                      <a:pt x="3483" y="72436"/>
                    </a:lnTo>
                    <a:lnTo>
                      <a:pt x="1910" y="67751"/>
                    </a:lnTo>
                    <a:lnTo>
                      <a:pt x="842" y="63029"/>
                    </a:lnTo>
                    <a:lnTo>
                      <a:pt x="224" y="58238"/>
                    </a:lnTo>
                    <a:lnTo>
                      <a:pt x="0" y="53376"/>
                    </a:lnTo>
                    <a:lnTo>
                      <a:pt x="224" y="48655"/>
                    </a:lnTo>
                    <a:lnTo>
                      <a:pt x="842" y="43899"/>
                    </a:lnTo>
                    <a:lnTo>
                      <a:pt x="1910" y="39283"/>
                    </a:lnTo>
                    <a:lnTo>
                      <a:pt x="3370" y="34668"/>
                    </a:lnTo>
                    <a:lnTo>
                      <a:pt x="5337" y="30088"/>
                    </a:lnTo>
                    <a:lnTo>
                      <a:pt x="7640" y="25613"/>
                    </a:lnTo>
                    <a:lnTo>
                      <a:pt x="10280" y="21209"/>
                    </a:lnTo>
                    <a:lnTo>
                      <a:pt x="13370" y="16911"/>
                    </a:lnTo>
                    <a:lnTo>
                      <a:pt x="16853" y="12718"/>
                    </a:lnTo>
                    <a:lnTo>
                      <a:pt x="20674" y="8667"/>
                    </a:lnTo>
                    <a:lnTo>
                      <a:pt x="24943" y="4756"/>
                    </a:lnTo>
                    <a:lnTo>
                      <a:pt x="29494" y="986"/>
                    </a:lnTo>
                    <a:lnTo>
                      <a:pt x="30280" y="458"/>
                    </a:lnTo>
                    <a:lnTo>
                      <a:pt x="31348" y="176"/>
                    </a:lnTo>
                    <a:lnTo>
                      <a:pt x="32471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04;p27"/>
              <p:cNvSpPr/>
              <p:nvPr/>
            </p:nvSpPr>
            <p:spPr>
              <a:xfrm>
                <a:off x="3091" y="1479"/>
                <a:ext cx="171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2054" y="0"/>
                    </a:moveTo>
                    <a:lnTo>
                      <a:pt x="117478" y="0"/>
                    </a:lnTo>
                    <a:lnTo>
                      <a:pt x="118109" y="163"/>
                    </a:lnTo>
                    <a:lnTo>
                      <a:pt x="118774" y="654"/>
                    </a:lnTo>
                    <a:lnTo>
                      <a:pt x="119334" y="1364"/>
                    </a:lnTo>
                    <a:lnTo>
                      <a:pt x="119754" y="2291"/>
                    </a:lnTo>
                    <a:lnTo>
                      <a:pt x="119964" y="3328"/>
                    </a:lnTo>
                    <a:lnTo>
                      <a:pt x="119999" y="4420"/>
                    </a:lnTo>
                    <a:lnTo>
                      <a:pt x="119334" y="11787"/>
                    </a:lnTo>
                    <a:lnTo>
                      <a:pt x="118424" y="18990"/>
                    </a:lnTo>
                    <a:lnTo>
                      <a:pt x="117303" y="26084"/>
                    </a:lnTo>
                    <a:lnTo>
                      <a:pt x="115903" y="33015"/>
                    </a:lnTo>
                    <a:lnTo>
                      <a:pt x="114292" y="39781"/>
                    </a:lnTo>
                    <a:lnTo>
                      <a:pt x="112401" y="46439"/>
                    </a:lnTo>
                    <a:lnTo>
                      <a:pt x="110265" y="52878"/>
                    </a:lnTo>
                    <a:lnTo>
                      <a:pt x="107954" y="59208"/>
                    </a:lnTo>
                    <a:lnTo>
                      <a:pt x="105363" y="65156"/>
                    </a:lnTo>
                    <a:lnTo>
                      <a:pt x="102562" y="70995"/>
                    </a:lnTo>
                    <a:lnTo>
                      <a:pt x="99585" y="76616"/>
                    </a:lnTo>
                    <a:lnTo>
                      <a:pt x="96399" y="81964"/>
                    </a:lnTo>
                    <a:lnTo>
                      <a:pt x="92967" y="86984"/>
                    </a:lnTo>
                    <a:lnTo>
                      <a:pt x="89360" y="91732"/>
                    </a:lnTo>
                    <a:lnTo>
                      <a:pt x="85614" y="96152"/>
                    </a:lnTo>
                    <a:lnTo>
                      <a:pt x="81762" y="100136"/>
                    </a:lnTo>
                    <a:lnTo>
                      <a:pt x="77700" y="103847"/>
                    </a:lnTo>
                    <a:lnTo>
                      <a:pt x="73568" y="107175"/>
                    </a:lnTo>
                    <a:lnTo>
                      <a:pt x="69296" y="110177"/>
                    </a:lnTo>
                    <a:lnTo>
                      <a:pt x="64954" y="112687"/>
                    </a:lnTo>
                    <a:lnTo>
                      <a:pt x="60472" y="114870"/>
                    </a:lnTo>
                    <a:lnTo>
                      <a:pt x="55990" y="116671"/>
                    </a:lnTo>
                    <a:lnTo>
                      <a:pt x="51368" y="118090"/>
                    </a:lnTo>
                    <a:lnTo>
                      <a:pt x="46711" y="119126"/>
                    </a:lnTo>
                    <a:lnTo>
                      <a:pt x="41984" y="119781"/>
                    </a:lnTo>
                    <a:lnTo>
                      <a:pt x="37257" y="120000"/>
                    </a:lnTo>
                    <a:lnTo>
                      <a:pt x="32529" y="119781"/>
                    </a:lnTo>
                    <a:lnTo>
                      <a:pt x="27907" y="119236"/>
                    </a:lnTo>
                    <a:lnTo>
                      <a:pt x="23355" y="118199"/>
                    </a:lnTo>
                    <a:lnTo>
                      <a:pt x="18838" y="116834"/>
                    </a:lnTo>
                    <a:lnTo>
                      <a:pt x="14391" y="115143"/>
                    </a:lnTo>
                    <a:lnTo>
                      <a:pt x="10049" y="112905"/>
                    </a:lnTo>
                    <a:lnTo>
                      <a:pt x="5742" y="110395"/>
                    </a:lnTo>
                    <a:lnTo>
                      <a:pt x="1470" y="107503"/>
                    </a:lnTo>
                    <a:lnTo>
                      <a:pt x="875" y="106848"/>
                    </a:lnTo>
                    <a:lnTo>
                      <a:pt x="420" y="106084"/>
                    </a:lnTo>
                    <a:lnTo>
                      <a:pt x="105" y="105047"/>
                    </a:lnTo>
                    <a:lnTo>
                      <a:pt x="0" y="103956"/>
                    </a:lnTo>
                    <a:lnTo>
                      <a:pt x="105" y="102810"/>
                    </a:lnTo>
                    <a:lnTo>
                      <a:pt x="420" y="101828"/>
                    </a:lnTo>
                    <a:lnTo>
                      <a:pt x="39883" y="1909"/>
                    </a:lnTo>
                    <a:lnTo>
                      <a:pt x="40338" y="1145"/>
                    </a:lnTo>
                    <a:lnTo>
                      <a:pt x="40828" y="600"/>
                    </a:lnTo>
                    <a:lnTo>
                      <a:pt x="41459" y="163"/>
                    </a:lnTo>
                    <a:lnTo>
                      <a:pt x="42054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Initial Business Case and Process Selection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73807" y="548234"/>
            <a:ext cx="5045773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Process of Selecting a Business Process for RPA;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Highlights the necessary steps to determine the Return of Investment (ROI).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3;p29"/>
          <p:cNvGrpSpPr/>
          <p:nvPr/>
        </p:nvGrpSpPr>
        <p:grpSpPr>
          <a:xfrm flipH="1">
            <a:off x="1868577" y="269319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21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Initial Process Assessment (IPA) Questionnaire 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29449" y="2373190"/>
            <a:ext cx="6301259" cy="142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Questionnaire that defines the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Information from this document will be used to fill the complexity calculator;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Serve as Guide for ROI Calculator.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0" name="Group 39"/>
          <p:cNvGrpSpPr/>
          <p:nvPr/>
        </p:nvGrpSpPr>
        <p:grpSpPr>
          <a:xfrm rot="5400000" flipH="1">
            <a:off x="784791" y="2827157"/>
            <a:ext cx="994908" cy="2564490"/>
            <a:chOff x="9374415" y="2906904"/>
            <a:chExt cx="1992086" cy="4942114"/>
          </a:xfrm>
        </p:grpSpPr>
        <p:sp>
          <p:nvSpPr>
            <p:cNvPr id="41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43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9;p14"/>
          <p:cNvSpPr txBox="1">
            <a:spLocks/>
          </p:cNvSpPr>
          <p:nvPr/>
        </p:nvSpPr>
        <p:spPr>
          <a:xfrm flipH="1">
            <a:off x="213131" y="3611948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Complexity Calculator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Google Shape;59;p14"/>
          <p:cNvSpPr txBox="1">
            <a:spLocks/>
          </p:cNvSpPr>
          <p:nvPr/>
        </p:nvSpPr>
        <p:spPr>
          <a:xfrm>
            <a:off x="2629449" y="3611948"/>
            <a:ext cx="6301259" cy="87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Pre-requisite: Completed IPA Questionnaire;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Calculates the development complexity when automating a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output of this calculator will be used to compute development cost.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3" name="Google Shape;203;p29"/>
          <p:cNvGrpSpPr/>
          <p:nvPr/>
        </p:nvGrpSpPr>
        <p:grpSpPr>
          <a:xfrm flipH="1">
            <a:off x="1850325" y="395770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54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59" name="Rectangle 58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60" name="Rectangle 59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22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14205"/>
              </p:ext>
            </p:extLst>
          </p:nvPr>
        </p:nvGraphicFramePr>
        <p:xfrm>
          <a:off x="432771" y="738520"/>
          <a:ext cx="8278458" cy="4208435"/>
        </p:xfrm>
        <a:graphic>
          <a:graphicData uri="http://schemas.openxmlformats.org/drawingml/2006/table">
            <a:tbl>
              <a:tblPr/>
              <a:tblGrid>
                <a:gridCol w="1660060">
                  <a:extLst>
                    <a:ext uri="{9D8B030D-6E8A-4147-A177-3AD203B41FA5}">
                      <a16:colId xmlns:a16="http://schemas.microsoft.com/office/drawing/2014/main" xmlns="" val="2543910250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1362405159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3610324286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3828311835"/>
                    </a:ext>
                  </a:extLst>
                </a:gridCol>
                <a:gridCol w="1638218">
                  <a:extLst>
                    <a:ext uri="{9D8B030D-6E8A-4147-A177-3AD203B41FA5}">
                      <a16:colId xmlns:a16="http://schemas.microsoft.com/office/drawing/2014/main" xmlns="" val="1882012211"/>
                    </a:ext>
                  </a:extLst>
                </a:gridCol>
              </a:tblGrid>
              <a:tr h="272225"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2615257"/>
                  </a:ext>
                </a:extLst>
              </a:tr>
              <a:tr h="49823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Solutions Designer</a:t>
                      </a: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7067089"/>
                  </a:ext>
                </a:extLst>
              </a:tr>
              <a:tr h="374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6060644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Development Squads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to end of process development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78226518"/>
                  </a:ext>
                </a:extLst>
              </a:tr>
              <a:tr h="4982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Development Squads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5264093"/>
                  </a:ext>
                </a:extLst>
              </a:tr>
              <a:tr h="374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008681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0180021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Development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6771035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2573304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4289075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7239716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9271230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0214422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8565023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4911989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5245630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621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4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14205"/>
              </p:ext>
            </p:extLst>
          </p:nvPr>
        </p:nvGraphicFramePr>
        <p:xfrm>
          <a:off x="432771" y="738520"/>
          <a:ext cx="8278458" cy="4208435"/>
        </p:xfrm>
        <a:graphic>
          <a:graphicData uri="http://schemas.openxmlformats.org/drawingml/2006/table">
            <a:tbl>
              <a:tblPr/>
              <a:tblGrid>
                <a:gridCol w="1660060">
                  <a:extLst>
                    <a:ext uri="{9D8B030D-6E8A-4147-A177-3AD203B41FA5}">
                      <a16:colId xmlns:a16="http://schemas.microsoft.com/office/drawing/2014/main" xmlns="" val="2543910250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1362405159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3610324286"/>
                    </a:ext>
                  </a:extLst>
                </a:gridCol>
                <a:gridCol w="1660060">
                  <a:extLst>
                    <a:ext uri="{9D8B030D-6E8A-4147-A177-3AD203B41FA5}">
                      <a16:colId xmlns:a16="http://schemas.microsoft.com/office/drawing/2014/main" xmlns="" val="3828311835"/>
                    </a:ext>
                  </a:extLst>
                </a:gridCol>
                <a:gridCol w="1638218">
                  <a:extLst>
                    <a:ext uri="{9D8B030D-6E8A-4147-A177-3AD203B41FA5}">
                      <a16:colId xmlns:a16="http://schemas.microsoft.com/office/drawing/2014/main" xmlns="" val="1882012211"/>
                    </a:ext>
                  </a:extLst>
                </a:gridCol>
              </a:tblGrid>
              <a:tr h="272225"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2615257"/>
                  </a:ext>
                </a:extLst>
              </a:tr>
              <a:tr h="49823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Solutions Designer</a:t>
                      </a:r>
                    </a:p>
                  </a:txBody>
                  <a:tcPr marL="4251" marR="4251" marT="42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7067089"/>
                  </a:ext>
                </a:extLst>
              </a:tr>
              <a:tr h="374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6060644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Development Squads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to end of process development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78226518"/>
                  </a:ext>
                </a:extLst>
              </a:tr>
              <a:tr h="4982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Development Squads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5264093"/>
                  </a:ext>
                </a:extLst>
              </a:tr>
              <a:tr h="3746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008681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0180021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Development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6771035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2573304"/>
                  </a:ext>
                </a:extLst>
              </a:tr>
              <a:tr h="251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4289075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7239716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9271230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0214422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8565023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4911989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5245630"/>
                  </a:ext>
                </a:extLst>
              </a:tr>
              <a:tr h="12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51" marR="4251" marT="42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6210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058811"/>
              </p:ext>
            </p:extLst>
          </p:nvPr>
        </p:nvGraphicFramePr>
        <p:xfrm>
          <a:off x="467672" y="816681"/>
          <a:ext cx="8364629" cy="3912202"/>
        </p:xfrm>
        <a:graphic>
          <a:graphicData uri="http://schemas.openxmlformats.org/drawingml/2006/table">
            <a:tbl>
              <a:tblPr/>
              <a:tblGrid>
                <a:gridCol w="865537">
                  <a:extLst>
                    <a:ext uri="{9D8B030D-6E8A-4147-A177-3AD203B41FA5}">
                      <a16:colId xmlns:a16="http://schemas.microsoft.com/office/drawing/2014/main" xmlns="" val="513547689"/>
                    </a:ext>
                  </a:extLst>
                </a:gridCol>
                <a:gridCol w="2489143">
                  <a:extLst>
                    <a:ext uri="{9D8B030D-6E8A-4147-A177-3AD203B41FA5}">
                      <a16:colId xmlns:a16="http://schemas.microsoft.com/office/drawing/2014/main" xmlns="" val="1445622264"/>
                    </a:ext>
                  </a:extLst>
                </a:gridCol>
                <a:gridCol w="2020036">
                  <a:extLst>
                    <a:ext uri="{9D8B030D-6E8A-4147-A177-3AD203B41FA5}">
                      <a16:colId xmlns:a16="http://schemas.microsoft.com/office/drawing/2014/main" xmlns="" val="2390307168"/>
                    </a:ext>
                  </a:extLst>
                </a:gridCol>
                <a:gridCol w="2436073">
                  <a:extLst>
                    <a:ext uri="{9D8B030D-6E8A-4147-A177-3AD203B41FA5}">
                      <a16:colId xmlns:a16="http://schemas.microsoft.com/office/drawing/2014/main" xmlns="" val="4263911839"/>
                    </a:ext>
                  </a:extLst>
                </a:gridCol>
                <a:gridCol w="553840">
                  <a:extLst>
                    <a:ext uri="{9D8B030D-6E8A-4147-A177-3AD203B41FA5}">
                      <a16:colId xmlns:a16="http://schemas.microsoft.com/office/drawing/2014/main" xmlns="" val="2910903430"/>
                    </a:ext>
                  </a:extLst>
                </a:gridCol>
              </a:tblGrid>
              <a:tr h="287027"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0" marR="2020" marT="2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281447"/>
                  </a:ext>
                </a:extLst>
              </a:tr>
              <a:tr h="224571"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RPA Lead Developer (s)</a:t>
                      </a:r>
                    </a:p>
                  </a:txBody>
                  <a:tcPr marL="2020" marR="2020" marT="2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Review/Sign Off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3684371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Management (Manpower Resources)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005389"/>
                  </a:ext>
                </a:extLst>
              </a:tr>
              <a:tr h="10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Initial SDD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500790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Peer Review/Code Review Based on Standards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Issues and Blockers encountered on the Sprint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Product Backlog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8453265"/>
                  </a:ext>
                </a:extLst>
              </a:tr>
              <a:tr h="155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Overseeing the proper Creation of Package for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 what needs to be improved next Sprint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Sprint Backlog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003197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Overseeing the Hypercare Phase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Peer Review/Code Review Based on Standards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Reprioritizing backlog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2216054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Reviewing Issues and Blockers encountered on the Sprint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 Creation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3278323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Identifying what needs to be improved next Sprint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Requirements for Infra Squad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execution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9890660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Phase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RPA Layer in Environment to Receive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Preparation of Framework for the Process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536897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Phase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50462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Requirements for Infra Squad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Fixing UAT Bugs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248587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RPA Layer in Environment to Receive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Phase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8333467"/>
                  </a:ext>
                </a:extLst>
              </a:tr>
              <a:tr h="10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UAT Bugs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6308013"/>
                  </a:ext>
                </a:extLst>
              </a:tr>
              <a:tr h="104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20575505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923072"/>
                  </a:ext>
                </a:extLst>
              </a:tr>
              <a:tr h="224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RPA Layer in Environment to Receive Deployment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051971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Issues and Blockers encountered on the Sprint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370110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1834103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Initial SDD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8903157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3942015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3942676"/>
                  </a:ext>
                </a:extLst>
              </a:tr>
              <a:tr h="112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825583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3287909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887153"/>
                  </a:ext>
                </a:extLst>
              </a:tr>
              <a:tr h="10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020" marR="2020" marT="20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060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86886"/>
              </p:ext>
            </p:extLst>
          </p:nvPr>
        </p:nvGraphicFramePr>
        <p:xfrm>
          <a:off x="311150" y="1174168"/>
          <a:ext cx="8521700" cy="3552352"/>
        </p:xfrm>
        <a:graphic>
          <a:graphicData uri="http://schemas.openxmlformats.org/drawingml/2006/table">
            <a:tbl>
              <a:tblPr/>
              <a:tblGrid>
                <a:gridCol w="1708837">
                  <a:extLst>
                    <a:ext uri="{9D8B030D-6E8A-4147-A177-3AD203B41FA5}">
                      <a16:colId xmlns:a16="http://schemas.microsoft.com/office/drawing/2014/main" xmlns="" val="145800716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2613151789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2542989200"/>
                    </a:ext>
                  </a:extLst>
                </a:gridCol>
                <a:gridCol w="1708837">
                  <a:extLst>
                    <a:ext uri="{9D8B030D-6E8A-4147-A177-3AD203B41FA5}">
                      <a16:colId xmlns:a16="http://schemas.microsoft.com/office/drawing/2014/main" xmlns="" val="3268320438"/>
                    </a:ext>
                  </a:extLst>
                </a:gridCol>
                <a:gridCol w="1686352">
                  <a:extLst>
                    <a:ext uri="{9D8B030D-6E8A-4147-A177-3AD203B41FA5}">
                      <a16:colId xmlns:a16="http://schemas.microsoft.com/office/drawing/2014/main" xmlns="" val="3316389243"/>
                    </a:ext>
                  </a:extLst>
                </a:gridCol>
              </a:tblGrid>
              <a:tr h="179339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4" marR="6184" marT="6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2887913"/>
                  </a:ext>
                </a:extLst>
              </a:tr>
              <a:tr h="17933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Scrum Master</a:t>
                      </a:r>
                    </a:p>
                  </a:txBody>
                  <a:tcPr marL="6184" marR="6184" marT="6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1950712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1185041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9055819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Daily Scrum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0163920"/>
                  </a:ext>
                </a:extLst>
              </a:tr>
              <a:tr h="332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Raises Issues to Product Owner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144143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Daily Scrum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Backlog Refinement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1010320"/>
                  </a:ext>
                </a:extLst>
              </a:tr>
              <a:tr h="332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Raises Issues to Product Owner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Phase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6324589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Backlog Refinement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Review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9210921"/>
                  </a:ext>
                </a:extLst>
              </a:tr>
              <a:tr h="179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Review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Retrospective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3854071"/>
                  </a:ext>
                </a:extLst>
              </a:tr>
              <a:tr h="7173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Retrospective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collate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The Inputs From Devs And Testers And Create A Guideline For The Next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and hypercare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2388945"/>
                  </a:ext>
                </a:extLst>
              </a:tr>
              <a:tr h="7173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collate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The Inputs From Devs And Testers And Create A Guideline For The Next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and hypercare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4" marR="6184" marT="61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3593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1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85372"/>
              </p:ext>
            </p:extLst>
          </p:nvPr>
        </p:nvGraphicFramePr>
        <p:xfrm>
          <a:off x="1043018" y="950100"/>
          <a:ext cx="7057963" cy="3603967"/>
        </p:xfrm>
        <a:graphic>
          <a:graphicData uri="http://schemas.openxmlformats.org/drawingml/2006/table">
            <a:tbl>
              <a:tblPr/>
              <a:tblGrid>
                <a:gridCol w="1415317">
                  <a:extLst>
                    <a:ext uri="{9D8B030D-6E8A-4147-A177-3AD203B41FA5}">
                      <a16:colId xmlns:a16="http://schemas.microsoft.com/office/drawing/2014/main" xmlns="" val="666425754"/>
                    </a:ext>
                  </a:extLst>
                </a:gridCol>
                <a:gridCol w="1415317">
                  <a:extLst>
                    <a:ext uri="{9D8B030D-6E8A-4147-A177-3AD203B41FA5}">
                      <a16:colId xmlns:a16="http://schemas.microsoft.com/office/drawing/2014/main" xmlns="" val="134817637"/>
                    </a:ext>
                  </a:extLst>
                </a:gridCol>
                <a:gridCol w="1415317">
                  <a:extLst>
                    <a:ext uri="{9D8B030D-6E8A-4147-A177-3AD203B41FA5}">
                      <a16:colId xmlns:a16="http://schemas.microsoft.com/office/drawing/2014/main" xmlns="" val="355743634"/>
                    </a:ext>
                  </a:extLst>
                </a:gridCol>
                <a:gridCol w="1415317">
                  <a:extLst>
                    <a:ext uri="{9D8B030D-6E8A-4147-A177-3AD203B41FA5}">
                      <a16:colId xmlns:a16="http://schemas.microsoft.com/office/drawing/2014/main" xmlns="" val="2649719638"/>
                    </a:ext>
                  </a:extLst>
                </a:gridCol>
                <a:gridCol w="1396695">
                  <a:extLst>
                    <a:ext uri="{9D8B030D-6E8A-4147-A177-3AD203B41FA5}">
                      <a16:colId xmlns:a16="http://schemas.microsoft.com/office/drawing/2014/main" xmlns="" val="817305692"/>
                    </a:ext>
                  </a:extLst>
                </a:gridCol>
              </a:tblGrid>
              <a:tr h="187665"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2" marR="5122" marT="51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7377431"/>
                  </a:ext>
                </a:extLst>
              </a:tr>
              <a:tr h="44560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Analyst (s)</a:t>
                      </a:r>
                    </a:p>
                  </a:txBody>
                  <a:tcPr marL="5122" marR="5122" marT="51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Determines Eligibility for RPA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Determines Eligibility for RPA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Process for Automation (IPA Document Template)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02455158"/>
                  </a:ext>
                </a:extLst>
              </a:tr>
              <a:tr h="4456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Complexity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(Complexity Calculator)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Complexity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(Complexity Calculator)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 RPA Eligibility Diagnostic to Change Process Scope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3661463"/>
                  </a:ext>
                </a:extLst>
              </a:tr>
              <a:tr h="2970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Business Case (Business Case Template)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Business Case (Business Case Template)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3158102"/>
                  </a:ext>
                </a:extLst>
              </a:tr>
              <a:tr h="2970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Create/Modify PDD Document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Create/Modify PDD Document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3331552"/>
                  </a:ext>
                </a:extLst>
              </a:tr>
              <a:tr h="594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 Process Complexity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 Process Complexity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Accesses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Credentials for all systems for DEV, TEST and PROD environments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2591580"/>
                  </a:ext>
                </a:extLst>
              </a:tr>
              <a:tr h="2970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Business Case (Business Case Template)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Business Case (Business Case Template)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Requests Infra Components for TEST &amp;PROD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7864660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0935439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3322721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1895761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2355006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8339487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6283051"/>
                  </a:ext>
                </a:extLst>
              </a:tr>
              <a:tr h="148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22" marR="5122" marT="51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6203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6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25843"/>
              </p:ext>
            </p:extLst>
          </p:nvPr>
        </p:nvGraphicFramePr>
        <p:xfrm>
          <a:off x="425788" y="788756"/>
          <a:ext cx="8459947" cy="3853676"/>
        </p:xfrm>
        <a:graphic>
          <a:graphicData uri="http://schemas.openxmlformats.org/drawingml/2006/table">
            <a:tbl>
              <a:tblPr/>
              <a:tblGrid>
                <a:gridCol w="2081858">
                  <a:extLst>
                    <a:ext uri="{9D8B030D-6E8A-4147-A177-3AD203B41FA5}">
                      <a16:colId xmlns:a16="http://schemas.microsoft.com/office/drawing/2014/main" xmlns="" val="1670949845"/>
                    </a:ext>
                  </a:extLst>
                </a:gridCol>
                <a:gridCol w="3011411">
                  <a:extLst>
                    <a:ext uri="{9D8B030D-6E8A-4147-A177-3AD203B41FA5}">
                      <a16:colId xmlns:a16="http://schemas.microsoft.com/office/drawing/2014/main" xmlns="" val="436103066"/>
                    </a:ext>
                  </a:extLst>
                </a:gridCol>
                <a:gridCol w="1316785">
                  <a:extLst>
                    <a:ext uri="{9D8B030D-6E8A-4147-A177-3AD203B41FA5}">
                      <a16:colId xmlns:a16="http://schemas.microsoft.com/office/drawing/2014/main" xmlns="" val="771328240"/>
                    </a:ext>
                  </a:extLst>
                </a:gridCol>
                <a:gridCol w="952946">
                  <a:extLst>
                    <a:ext uri="{9D8B030D-6E8A-4147-A177-3AD203B41FA5}">
                      <a16:colId xmlns:a16="http://schemas.microsoft.com/office/drawing/2014/main" xmlns="" val="1869712373"/>
                    </a:ext>
                  </a:extLst>
                </a:gridCol>
                <a:gridCol w="1096947">
                  <a:extLst>
                    <a:ext uri="{9D8B030D-6E8A-4147-A177-3AD203B41FA5}">
                      <a16:colId xmlns:a16="http://schemas.microsoft.com/office/drawing/2014/main" xmlns="" val="1940463440"/>
                    </a:ext>
                  </a:extLst>
                </a:gridCol>
              </a:tblGrid>
              <a:tr h="151559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1" marR="3601" marT="36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2596747"/>
                  </a:ext>
                </a:extLst>
              </a:tr>
              <a:tr h="15155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Developer (s)</a:t>
                      </a:r>
                    </a:p>
                  </a:txBody>
                  <a:tcPr marL="3601" marR="3601" marT="36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0675243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Involved themselves in Sprint Planning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8719135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Help in the Creation of Sprint Backlog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4842651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Prepare Framework for the Process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3391737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Phase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7337673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 Bugs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0236528"/>
                  </a:ext>
                </a:extLst>
              </a:tr>
              <a:tr h="188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Package for Deployment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1510821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5929450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Issues and Blockers encountered on the Sprint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2200832"/>
                  </a:ext>
                </a:extLst>
              </a:tr>
              <a:tr h="188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Demo of the Features Delivered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9107142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 what needs to be improved next Sprint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1229741"/>
                  </a:ext>
                </a:extLst>
              </a:tr>
              <a:tr h="20269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Tester (s)</a:t>
                      </a:r>
                    </a:p>
                  </a:txBody>
                  <a:tcPr marL="3601" marR="3601" marT="36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Involved themselves in Sprint Planning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2619511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Help in the Creation of Sprint Backlog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8876091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Phase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1401500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Bug fixes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35905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Involve themselves in the Hypercare Phase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9807017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Issues and Blockers encountered on the Sprint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959403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 what needs to be improved next Sprint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4784710"/>
                  </a:ext>
                </a:extLst>
              </a:tr>
              <a:tr h="202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1796767"/>
                  </a:ext>
                </a:extLst>
              </a:tr>
              <a:tr h="151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1" marR="3601" marT="36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893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08693"/>
              </p:ext>
            </p:extLst>
          </p:nvPr>
        </p:nvGraphicFramePr>
        <p:xfrm>
          <a:off x="432768" y="788756"/>
          <a:ext cx="8306382" cy="3878440"/>
        </p:xfrm>
        <a:graphic>
          <a:graphicData uri="http://schemas.openxmlformats.org/drawingml/2006/table">
            <a:tbl>
              <a:tblPr/>
              <a:tblGrid>
                <a:gridCol w="1665660">
                  <a:extLst>
                    <a:ext uri="{9D8B030D-6E8A-4147-A177-3AD203B41FA5}">
                      <a16:colId xmlns:a16="http://schemas.microsoft.com/office/drawing/2014/main" xmlns="" val="3095304338"/>
                    </a:ext>
                  </a:extLst>
                </a:gridCol>
                <a:gridCol w="1665660">
                  <a:extLst>
                    <a:ext uri="{9D8B030D-6E8A-4147-A177-3AD203B41FA5}">
                      <a16:colId xmlns:a16="http://schemas.microsoft.com/office/drawing/2014/main" xmlns="" val="302765530"/>
                    </a:ext>
                  </a:extLst>
                </a:gridCol>
                <a:gridCol w="1665660">
                  <a:extLst>
                    <a:ext uri="{9D8B030D-6E8A-4147-A177-3AD203B41FA5}">
                      <a16:colId xmlns:a16="http://schemas.microsoft.com/office/drawing/2014/main" xmlns="" val="2577640831"/>
                    </a:ext>
                  </a:extLst>
                </a:gridCol>
                <a:gridCol w="1665660">
                  <a:extLst>
                    <a:ext uri="{9D8B030D-6E8A-4147-A177-3AD203B41FA5}">
                      <a16:colId xmlns:a16="http://schemas.microsoft.com/office/drawing/2014/main" xmlns="" val="1100462999"/>
                    </a:ext>
                  </a:extLst>
                </a:gridCol>
                <a:gridCol w="1643742">
                  <a:extLst>
                    <a:ext uri="{9D8B030D-6E8A-4147-A177-3AD203B41FA5}">
                      <a16:colId xmlns:a16="http://schemas.microsoft.com/office/drawing/2014/main" xmlns="" val="3845405734"/>
                    </a:ext>
                  </a:extLst>
                </a:gridCol>
              </a:tblGrid>
              <a:tr h="257031"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0704252"/>
                  </a:ext>
                </a:extLst>
              </a:tr>
              <a:tr h="5178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 Squad</a:t>
                      </a: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Infra Layer in Environment to Receive Deployment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Infra Layer in Environment to Receive Deployment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9387089"/>
                  </a:ext>
                </a:extLst>
              </a:tr>
              <a:tr h="1323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0710451"/>
                  </a:ext>
                </a:extLst>
              </a:tr>
              <a:tr h="1323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865287"/>
                  </a:ext>
                </a:extLst>
              </a:tr>
              <a:tr h="458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9537043"/>
                  </a:ext>
                </a:extLst>
              </a:tr>
              <a:tr h="22900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RPA SDM/Dev Ops Coach</a:t>
                      </a: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Follow Operations Manual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Determines Eligibility for RPA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6621606"/>
                  </a:ext>
                </a:extLst>
              </a:tr>
              <a:tr h="3893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 of incidents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5130513"/>
                  </a:ext>
                </a:extLst>
              </a:tr>
              <a:tr h="458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02617907"/>
                  </a:ext>
                </a:extLst>
              </a:tr>
              <a:tr h="1323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3423124"/>
                  </a:ext>
                </a:extLst>
              </a:tr>
              <a:tr h="4580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Platform SDM</a:t>
                      </a: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2215816"/>
                  </a:ext>
                </a:extLst>
              </a:tr>
              <a:tr h="1323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5322890"/>
                  </a:ext>
                </a:extLst>
              </a:tr>
              <a:tr h="1323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Ticket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Ticket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728408"/>
                  </a:ext>
                </a:extLst>
              </a:tr>
              <a:tr h="1323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9640968"/>
                  </a:ext>
                </a:extLst>
              </a:tr>
              <a:tr h="2290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 Ops Engineer</a:t>
                      </a:r>
                    </a:p>
                  </a:txBody>
                  <a:tcPr marL="4062" marR="4062" marT="40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62" marR="4062" marT="40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995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0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43054"/>
              </p:ext>
            </p:extLst>
          </p:nvPr>
        </p:nvGraphicFramePr>
        <p:xfrm>
          <a:off x="450146" y="829287"/>
          <a:ext cx="8287454" cy="3792880"/>
        </p:xfrm>
        <a:graphic>
          <a:graphicData uri="http://schemas.openxmlformats.org/drawingml/2006/table">
            <a:tbl>
              <a:tblPr/>
              <a:tblGrid>
                <a:gridCol w="650189">
                  <a:extLst>
                    <a:ext uri="{9D8B030D-6E8A-4147-A177-3AD203B41FA5}">
                      <a16:colId xmlns:a16="http://schemas.microsoft.com/office/drawing/2014/main" xmlns="" val="3151787859"/>
                    </a:ext>
                  </a:extLst>
                </a:gridCol>
                <a:gridCol w="2426636">
                  <a:extLst>
                    <a:ext uri="{9D8B030D-6E8A-4147-A177-3AD203B41FA5}">
                      <a16:colId xmlns:a16="http://schemas.microsoft.com/office/drawing/2014/main" xmlns="" val="1016272252"/>
                    </a:ext>
                  </a:extLst>
                </a:gridCol>
                <a:gridCol w="2293258">
                  <a:extLst>
                    <a:ext uri="{9D8B030D-6E8A-4147-A177-3AD203B41FA5}">
                      <a16:colId xmlns:a16="http://schemas.microsoft.com/office/drawing/2014/main" xmlns="" val="195655148"/>
                    </a:ext>
                  </a:extLst>
                </a:gridCol>
                <a:gridCol w="1328057">
                  <a:extLst>
                    <a:ext uri="{9D8B030D-6E8A-4147-A177-3AD203B41FA5}">
                      <a16:colId xmlns:a16="http://schemas.microsoft.com/office/drawing/2014/main" xmlns="" val="1028900056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xmlns="" val="1033924581"/>
                    </a:ext>
                  </a:extLst>
                </a:gridCol>
              </a:tblGrid>
              <a:tr h="197526"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96" marR="3196" marT="3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1933865"/>
                  </a:ext>
                </a:extLst>
              </a:tr>
              <a:tr h="24443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RPA Operations and Support Team</a:t>
                      </a:r>
                    </a:p>
                  </a:txBody>
                  <a:tcPr marL="3196" marR="3196" marT="3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3958890"/>
                  </a:ext>
                </a:extLst>
              </a:tr>
              <a:tr h="123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Follow Operations Manual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 Incident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SDD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2392009"/>
                  </a:ext>
                </a:extLst>
              </a:tr>
              <a:tr h="123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 Incident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SDD Review &amp; Sign Off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71181"/>
                  </a:ext>
                </a:extLst>
              </a:tr>
              <a:tr h="123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Troubleshoot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Backlog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3786959"/>
                  </a:ext>
                </a:extLst>
              </a:tr>
              <a:tr h="243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Troubleshoot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Peer Review/Code Review Based on Standards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076983"/>
                  </a:ext>
                </a:extLst>
              </a:tr>
              <a:tr h="364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 of incidents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1838147"/>
                  </a:ext>
                </a:extLst>
              </a:tr>
              <a:tr h="364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Requirements for Infra Squad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1988661"/>
                  </a:ext>
                </a:extLst>
              </a:tr>
              <a:tr h="325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Requirements for Infra Squad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RPA Layer in Environment to Receive Deployment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Hypercare Phase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0494109"/>
                  </a:ext>
                </a:extLst>
              </a:tr>
              <a:tr h="325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 current configuration/Configure RPA Layer in Environment to Receive Deployment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8541941"/>
                  </a:ext>
                </a:extLst>
              </a:tr>
              <a:tr h="364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Package to be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against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Current Environment Configuration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0171532"/>
                  </a:ext>
                </a:extLst>
              </a:tr>
              <a:tr h="123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Package in Production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8992331"/>
                  </a:ext>
                </a:extLst>
              </a:tr>
              <a:tr h="3645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Owner (s)</a:t>
                      </a:r>
                    </a:p>
                  </a:txBody>
                  <a:tcPr marL="3196" marR="3196" marT="3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Process for Automation (IPA Document Template)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Process for Automation (IPA Document Template)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Business Case (Business Case Template)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Initial Business Case (Business Case Template)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677516"/>
                  </a:ext>
                </a:extLst>
              </a:tr>
              <a:tr h="2444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 RPA Eligibility Diagnostic to Change Process Scope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 RPA Eligibility Diagnostic to Change Process Scope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Create/Modify PDD Document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224857"/>
                  </a:ext>
                </a:extLst>
              </a:tr>
              <a:tr h="243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Review/Sign Off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Review/Sign Off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Issue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Create/Modify PDD Document</a:t>
                      </a:r>
                    </a:p>
                  </a:txBody>
                  <a:tcPr marL="3196" marR="3196" marT="31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669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5820"/>
            <a:ext cx="8520600" cy="572700"/>
          </a:xfrm>
        </p:spPr>
        <p:txBody>
          <a:bodyPr/>
          <a:lstStyle/>
          <a:p>
            <a:r>
              <a:rPr lang="es-ES" dirty="0" smtClean="0"/>
              <a:t>Roles and Responsibilities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48779"/>
              </p:ext>
            </p:extLst>
          </p:nvPr>
        </p:nvGraphicFramePr>
        <p:xfrm>
          <a:off x="457202" y="738520"/>
          <a:ext cx="8375098" cy="3932608"/>
        </p:xfrm>
        <a:graphic>
          <a:graphicData uri="http://schemas.openxmlformats.org/drawingml/2006/table">
            <a:tbl>
              <a:tblPr/>
              <a:tblGrid>
                <a:gridCol w="1679439">
                  <a:extLst>
                    <a:ext uri="{9D8B030D-6E8A-4147-A177-3AD203B41FA5}">
                      <a16:colId xmlns:a16="http://schemas.microsoft.com/office/drawing/2014/main" xmlns="" val="196633622"/>
                    </a:ext>
                  </a:extLst>
                </a:gridCol>
                <a:gridCol w="1679439">
                  <a:extLst>
                    <a:ext uri="{9D8B030D-6E8A-4147-A177-3AD203B41FA5}">
                      <a16:colId xmlns:a16="http://schemas.microsoft.com/office/drawing/2014/main" xmlns="" val="155626970"/>
                    </a:ext>
                  </a:extLst>
                </a:gridCol>
                <a:gridCol w="1679439">
                  <a:extLst>
                    <a:ext uri="{9D8B030D-6E8A-4147-A177-3AD203B41FA5}">
                      <a16:colId xmlns:a16="http://schemas.microsoft.com/office/drawing/2014/main" xmlns="" val="3399947084"/>
                    </a:ext>
                  </a:extLst>
                </a:gridCol>
                <a:gridCol w="1679439">
                  <a:extLst>
                    <a:ext uri="{9D8B030D-6E8A-4147-A177-3AD203B41FA5}">
                      <a16:colId xmlns:a16="http://schemas.microsoft.com/office/drawing/2014/main" xmlns="" val="2288833541"/>
                    </a:ext>
                  </a:extLst>
                </a:gridCol>
                <a:gridCol w="1657342">
                  <a:extLst>
                    <a:ext uri="{9D8B030D-6E8A-4147-A177-3AD203B41FA5}">
                      <a16:colId xmlns:a16="http://schemas.microsoft.com/office/drawing/2014/main" xmlns="" val="3825791579"/>
                    </a:ext>
                  </a:extLst>
                </a:gridCol>
              </a:tblGrid>
              <a:tr h="174169"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Accountable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Informed for:</a:t>
                      </a:r>
                    </a:p>
                  </a:txBody>
                  <a:tcPr marL="3562" marR="3562" marT="35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977517"/>
                  </a:ext>
                </a:extLst>
              </a:tr>
              <a:tr h="3673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of Function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Championing and Promoting RPA Initiative in the business unit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Championing and Promoting RPA Initiative in the business unit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8116096"/>
                  </a:ext>
                </a:extLst>
              </a:tr>
              <a:tr h="36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PDD Demand 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(Demand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Tool)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7609568"/>
                  </a:ext>
                </a:extLst>
              </a:tr>
              <a:tr h="244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Demand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4222966"/>
                  </a:ext>
                </a:extLst>
              </a:tr>
              <a:tr h="3673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RPA Evangelist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Championing and Promoting RPA Initiative in the business unit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Process for Automation (IPA Document Template)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7992916"/>
                  </a:ext>
                </a:extLst>
              </a:tr>
              <a:tr h="1224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Owner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Product Backlog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Backlog Refinement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0266394"/>
                  </a:ext>
                </a:extLst>
              </a:tr>
              <a:tr h="122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Sprint Planning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Issue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0853467"/>
                  </a:ext>
                </a:extLst>
              </a:tr>
              <a:tr h="122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Issue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3447033"/>
                  </a:ext>
                </a:extLst>
              </a:tr>
              <a:tr h="36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Reprioritize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Acceptance of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New/Changed/Decommissioned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Services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345730"/>
                  </a:ext>
                </a:extLst>
              </a:tr>
              <a:tr h="122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Sign Off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5360102"/>
                  </a:ext>
                </a:extLst>
              </a:tr>
              <a:tr h="367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Acceptance of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New/Changed/Decommissioned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Services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0928110"/>
                  </a:ext>
                </a:extLst>
              </a:tr>
              <a:tr h="2448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 Process SME (s)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Create/Modify PDD Document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 Incident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in PDD Define Process Requirements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974176"/>
                  </a:ext>
                </a:extLst>
              </a:tr>
              <a:tr h="244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 Incident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 planning and UAT Test Cases creation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394143"/>
                  </a:ext>
                </a:extLst>
              </a:tr>
              <a:tr h="122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5464222"/>
                  </a:ext>
                </a:extLst>
              </a:tr>
              <a:tr h="122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L3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 Request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2564094"/>
                  </a:ext>
                </a:extLst>
              </a:tr>
              <a:tr h="122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Financial Board</a:t>
                      </a:r>
                    </a:p>
                  </a:txBody>
                  <a:tcPr marL="4207" marR="4207" marT="42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 Business Case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07" marR="4207" marT="4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4754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1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APPENDIX II</a:t>
            </a:r>
            <a:br>
              <a:rPr lang="es-ES" dirty="0" smtClean="0"/>
            </a:br>
            <a:r>
              <a:rPr lang="es-ES" dirty="0" err="1" smtClean="0"/>
              <a:t>Detailed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5400000">
            <a:off x="1106262" y="-858610"/>
            <a:ext cx="1494065" cy="3706586"/>
            <a:chOff x="838200" y="2906904"/>
            <a:chExt cx="1992086" cy="4942114"/>
          </a:xfrm>
        </p:grpSpPr>
        <p:sp>
          <p:nvSpPr>
            <p:cNvPr id="5" name="Google Shape;185;p27"/>
            <p:cNvSpPr/>
            <p:nvPr/>
          </p:nvSpPr>
          <p:spPr>
            <a:xfrm>
              <a:off x="838200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08F7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270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oogle Shape;186;p27"/>
            <p:cNvGrpSpPr/>
            <p:nvPr/>
          </p:nvGrpSpPr>
          <p:grpSpPr>
            <a:xfrm>
              <a:off x="1072243" y="3200818"/>
              <a:ext cx="1524000" cy="1523999"/>
              <a:chOff x="1409702" y="1240972"/>
              <a:chExt cx="1524000" cy="1523999"/>
            </a:xfrm>
          </p:grpSpPr>
          <p:sp>
            <p:nvSpPr>
              <p:cNvPr id="11" name="Google Shape;187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DEF0EC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88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DEF0EC"/>
              </a:solidFill>
              <a:ln w="28575" cap="flat" cmpd="sng">
                <a:solidFill>
                  <a:srgbClr val="2B5F5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201;p27"/>
            <p:cNvGrpSpPr/>
            <p:nvPr/>
          </p:nvGrpSpPr>
          <p:grpSpPr>
            <a:xfrm>
              <a:off x="1516680" y="3644986"/>
              <a:ext cx="635127" cy="635663"/>
              <a:chOff x="2433" y="205"/>
              <a:chExt cx="2371" cy="2373"/>
            </a:xfrm>
          </p:grpSpPr>
          <p:sp>
            <p:nvSpPr>
              <p:cNvPr id="8" name="Google Shape;202;p27"/>
              <p:cNvSpPr/>
              <p:nvPr/>
            </p:nvSpPr>
            <p:spPr>
              <a:xfrm>
                <a:off x="2864" y="205"/>
                <a:ext cx="1940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354" y="89412"/>
                    </a:moveTo>
                    <a:lnTo>
                      <a:pt x="100458" y="99353"/>
                    </a:lnTo>
                    <a:lnTo>
                      <a:pt x="106271" y="99353"/>
                    </a:lnTo>
                    <a:lnTo>
                      <a:pt x="105374" y="94383"/>
                    </a:lnTo>
                    <a:lnTo>
                      <a:pt x="104354" y="89412"/>
                    </a:lnTo>
                    <a:close/>
                    <a:moveTo>
                      <a:pt x="97335" y="66527"/>
                    </a:moveTo>
                    <a:lnTo>
                      <a:pt x="84936" y="99353"/>
                    </a:lnTo>
                    <a:lnTo>
                      <a:pt x="89543" y="99353"/>
                    </a:lnTo>
                    <a:lnTo>
                      <a:pt x="99747" y="73081"/>
                    </a:lnTo>
                    <a:lnTo>
                      <a:pt x="98572" y="69804"/>
                    </a:lnTo>
                    <a:lnTo>
                      <a:pt x="97335" y="66527"/>
                    </a:lnTo>
                    <a:close/>
                    <a:moveTo>
                      <a:pt x="86761" y="46372"/>
                    </a:moveTo>
                    <a:lnTo>
                      <a:pt x="66786" y="99353"/>
                    </a:lnTo>
                    <a:lnTo>
                      <a:pt x="74114" y="99353"/>
                    </a:lnTo>
                    <a:lnTo>
                      <a:pt x="91275" y="53855"/>
                    </a:lnTo>
                    <a:lnTo>
                      <a:pt x="88616" y="49267"/>
                    </a:lnTo>
                    <a:lnTo>
                      <a:pt x="86761" y="46372"/>
                    </a:lnTo>
                    <a:close/>
                    <a:moveTo>
                      <a:pt x="73929" y="31624"/>
                    </a:moveTo>
                    <a:lnTo>
                      <a:pt x="50646" y="93454"/>
                    </a:lnTo>
                    <a:lnTo>
                      <a:pt x="53986" y="99353"/>
                    </a:lnTo>
                    <a:lnTo>
                      <a:pt x="55964" y="99353"/>
                    </a:lnTo>
                    <a:lnTo>
                      <a:pt x="79494" y="36977"/>
                    </a:lnTo>
                    <a:lnTo>
                      <a:pt x="76743" y="34192"/>
                    </a:lnTo>
                    <a:lnTo>
                      <a:pt x="73929" y="31624"/>
                    </a:lnTo>
                    <a:close/>
                    <a:moveTo>
                      <a:pt x="27425" y="26162"/>
                    </a:moveTo>
                    <a:lnTo>
                      <a:pt x="25601" y="27255"/>
                    </a:lnTo>
                    <a:lnTo>
                      <a:pt x="22695" y="29330"/>
                    </a:lnTo>
                    <a:lnTo>
                      <a:pt x="19819" y="31624"/>
                    </a:lnTo>
                    <a:lnTo>
                      <a:pt x="17036" y="34192"/>
                    </a:lnTo>
                    <a:lnTo>
                      <a:pt x="21303" y="41620"/>
                    </a:lnTo>
                    <a:lnTo>
                      <a:pt x="27425" y="26162"/>
                    </a:lnTo>
                    <a:close/>
                    <a:moveTo>
                      <a:pt x="58778" y="22721"/>
                    </a:moveTo>
                    <a:lnTo>
                      <a:pt x="39360" y="73573"/>
                    </a:lnTo>
                    <a:lnTo>
                      <a:pt x="44153" y="81984"/>
                    </a:lnTo>
                    <a:lnTo>
                      <a:pt x="65395" y="25616"/>
                    </a:lnTo>
                    <a:lnTo>
                      <a:pt x="62087" y="23978"/>
                    </a:lnTo>
                    <a:lnTo>
                      <a:pt x="58778" y="22721"/>
                    </a:lnTo>
                    <a:close/>
                    <a:moveTo>
                      <a:pt x="46936" y="20646"/>
                    </a:moveTo>
                    <a:lnTo>
                      <a:pt x="43658" y="20810"/>
                    </a:lnTo>
                    <a:lnTo>
                      <a:pt x="40381" y="21301"/>
                    </a:lnTo>
                    <a:lnTo>
                      <a:pt x="27735" y="53035"/>
                    </a:lnTo>
                    <a:lnTo>
                      <a:pt x="32867" y="62102"/>
                    </a:lnTo>
                    <a:lnTo>
                      <a:pt x="48667" y="20755"/>
                    </a:lnTo>
                    <a:lnTo>
                      <a:pt x="46936" y="20646"/>
                    </a:lnTo>
                    <a:close/>
                    <a:moveTo>
                      <a:pt x="46936" y="0"/>
                    </a:moveTo>
                    <a:lnTo>
                      <a:pt x="51110" y="163"/>
                    </a:lnTo>
                    <a:lnTo>
                      <a:pt x="55284" y="764"/>
                    </a:lnTo>
                    <a:lnTo>
                      <a:pt x="59397" y="1802"/>
                    </a:lnTo>
                    <a:lnTo>
                      <a:pt x="63478" y="3222"/>
                    </a:lnTo>
                    <a:lnTo>
                      <a:pt x="67436" y="5025"/>
                    </a:lnTo>
                    <a:lnTo>
                      <a:pt x="71393" y="7264"/>
                    </a:lnTo>
                    <a:lnTo>
                      <a:pt x="75228" y="9831"/>
                    </a:lnTo>
                    <a:lnTo>
                      <a:pt x="79000" y="12835"/>
                    </a:lnTo>
                    <a:lnTo>
                      <a:pt x="82648" y="16167"/>
                    </a:lnTo>
                    <a:lnTo>
                      <a:pt x="86235" y="19881"/>
                    </a:lnTo>
                    <a:lnTo>
                      <a:pt x="89636" y="23868"/>
                    </a:lnTo>
                    <a:lnTo>
                      <a:pt x="92945" y="28293"/>
                    </a:lnTo>
                    <a:lnTo>
                      <a:pt x="96129" y="33045"/>
                    </a:lnTo>
                    <a:lnTo>
                      <a:pt x="99160" y="38070"/>
                    </a:lnTo>
                    <a:lnTo>
                      <a:pt x="101973" y="43422"/>
                    </a:lnTo>
                    <a:lnTo>
                      <a:pt x="104601" y="49048"/>
                    </a:lnTo>
                    <a:lnTo>
                      <a:pt x="107075" y="54783"/>
                    </a:lnTo>
                    <a:lnTo>
                      <a:pt x="109363" y="60846"/>
                    </a:lnTo>
                    <a:lnTo>
                      <a:pt x="111404" y="67073"/>
                    </a:lnTo>
                    <a:lnTo>
                      <a:pt x="113290" y="73573"/>
                    </a:lnTo>
                    <a:lnTo>
                      <a:pt x="114960" y="80291"/>
                    </a:lnTo>
                    <a:lnTo>
                      <a:pt x="116382" y="87064"/>
                    </a:lnTo>
                    <a:lnTo>
                      <a:pt x="117619" y="94000"/>
                    </a:lnTo>
                    <a:lnTo>
                      <a:pt x="118608" y="101101"/>
                    </a:lnTo>
                    <a:lnTo>
                      <a:pt x="119412" y="108311"/>
                    </a:lnTo>
                    <a:lnTo>
                      <a:pt x="120000" y="115685"/>
                    </a:lnTo>
                    <a:lnTo>
                      <a:pt x="119969" y="116777"/>
                    </a:lnTo>
                    <a:lnTo>
                      <a:pt x="119783" y="117815"/>
                    </a:lnTo>
                    <a:lnTo>
                      <a:pt x="119412" y="118743"/>
                    </a:lnTo>
                    <a:lnTo>
                      <a:pt x="118917" y="119453"/>
                    </a:lnTo>
                    <a:lnTo>
                      <a:pt x="118330" y="119836"/>
                    </a:lnTo>
                    <a:lnTo>
                      <a:pt x="117773" y="120000"/>
                    </a:lnTo>
                    <a:lnTo>
                      <a:pt x="50090" y="120000"/>
                    </a:lnTo>
                    <a:lnTo>
                      <a:pt x="49502" y="119945"/>
                    </a:lnTo>
                    <a:lnTo>
                      <a:pt x="48946" y="119508"/>
                    </a:lnTo>
                    <a:lnTo>
                      <a:pt x="48482" y="118907"/>
                    </a:lnTo>
                    <a:lnTo>
                      <a:pt x="618" y="34519"/>
                    </a:lnTo>
                    <a:lnTo>
                      <a:pt x="278" y="33645"/>
                    </a:lnTo>
                    <a:lnTo>
                      <a:pt x="61" y="32662"/>
                    </a:lnTo>
                    <a:lnTo>
                      <a:pt x="0" y="31515"/>
                    </a:lnTo>
                    <a:lnTo>
                      <a:pt x="92" y="30423"/>
                    </a:lnTo>
                    <a:lnTo>
                      <a:pt x="401" y="29385"/>
                    </a:lnTo>
                    <a:lnTo>
                      <a:pt x="803" y="28620"/>
                    </a:lnTo>
                    <a:lnTo>
                      <a:pt x="4112" y="24196"/>
                    </a:lnTo>
                    <a:lnTo>
                      <a:pt x="7606" y="20100"/>
                    </a:lnTo>
                    <a:lnTo>
                      <a:pt x="11131" y="16331"/>
                    </a:lnTo>
                    <a:lnTo>
                      <a:pt x="14841" y="12999"/>
                    </a:lnTo>
                    <a:lnTo>
                      <a:pt x="18613" y="9995"/>
                    </a:lnTo>
                    <a:lnTo>
                      <a:pt x="22447" y="7428"/>
                    </a:lnTo>
                    <a:lnTo>
                      <a:pt x="26405" y="5134"/>
                    </a:lnTo>
                    <a:lnTo>
                      <a:pt x="30425" y="3331"/>
                    </a:lnTo>
                    <a:lnTo>
                      <a:pt x="34475" y="1911"/>
                    </a:lnTo>
                    <a:lnTo>
                      <a:pt x="38587" y="764"/>
                    </a:lnTo>
                    <a:lnTo>
                      <a:pt x="42731" y="218"/>
                    </a:lnTo>
                    <a:lnTo>
                      <a:pt x="46936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203;p27"/>
              <p:cNvSpPr/>
              <p:nvPr/>
            </p:nvSpPr>
            <p:spPr>
              <a:xfrm>
                <a:off x="2433" y="634"/>
                <a:ext cx="1068" cy="170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24" y="19448"/>
                    </a:moveTo>
                    <a:lnTo>
                      <a:pt x="32640" y="22583"/>
                    </a:lnTo>
                    <a:lnTo>
                      <a:pt x="30224" y="25860"/>
                    </a:lnTo>
                    <a:lnTo>
                      <a:pt x="28146" y="29172"/>
                    </a:lnTo>
                    <a:lnTo>
                      <a:pt x="26067" y="33082"/>
                    </a:lnTo>
                    <a:lnTo>
                      <a:pt x="24325" y="37028"/>
                    </a:lnTo>
                    <a:lnTo>
                      <a:pt x="22977" y="41045"/>
                    </a:lnTo>
                    <a:lnTo>
                      <a:pt x="22078" y="45132"/>
                    </a:lnTo>
                    <a:lnTo>
                      <a:pt x="21516" y="49254"/>
                    </a:lnTo>
                    <a:lnTo>
                      <a:pt x="21292" y="53376"/>
                    </a:lnTo>
                    <a:lnTo>
                      <a:pt x="21516" y="58132"/>
                    </a:lnTo>
                    <a:lnTo>
                      <a:pt x="22303" y="62889"/>
                    </a:lnTo>
                    <a:lnTo>
                      <a:pt x="23539" y="67504"/>
                    </a:lnTo>
                    <a:lnTo>
                      <a:pt x="25224" y="72084"/>
                    </a:lnTo>
                    <a:lnTo>
                      <a:pt x="27528" y="76559"/>
                    </a:lnTo>
                    <a:lnTo>
                      <a:pt x="30224" y="80927"/>
                    </a:lnTo>
                    <a:lnTo>
                      <a:pt x="33426" y="85261"/>
                    </a:lnTo>
                    <a:lnTo>
                      <a:pt x="36292" y="88502"/>
                    </a:lnTo>
                    <a:lnTo>
                      <a:pt x="39494" y="91708"/>
                    </a:lnTo>
                    <a:lnTo>
                      <a:pt x="42865" y="94809"/>
                    </a:lnTo>
                    <a:lnTo>
                      <a:pt x="46516" y="97839"/>
                    </a:lnTo>
                    <a:lnTo>
                      <a:pt x="50505" y="100657"/>
                    </a:lnTo>
                    <a:lnTo>
                      <a:pt x="94157" y="56265"/>
                    </a:lnTo>
                    <a:lnTo>
                      <a:pt x="35224" y="19448"/>
                    </a:lnTo>
                    <a:close/>
                    <a:moveTo>
                      <a:pt x="32471" y="0"/>
                    </a:moveTo>
                    <a:lnTo>
                      <a:pt x="33595" y="70"/>
                    </a:lnTo>
                    <a:lnTo>
                      <a:pt x="34662" y="317"/>
                    </a:lnTo>
                    <a:lnTo>
                      <a:pt x="35561" y="775"/>
                    </a:lnTo>
                    <a:lnTo>
                      <a:pt x="118764" y="52847"/>
                    </a:lnTo>
                    <a:lnTo>
                      <a:pt x="119494" y="53411"/>
                    </a:lnTo>
                    <a:lnTo>
                      <a:pt x="119943" y="54045"/>
                    </a:lnTo>
                    <a:lnTo>
                      <a:pt x="120000" y="54750"/>
                    </a:lnTo>
                    <a:lnTo>
                      <a:pt x="119831" y="55419"/>
                    </a:lnTo>
                    <a:lnTo>
                      <a:pt x="119438" y="56018"/>
                    </a:lnTo>
                    <a:lnTo>
                      <a:pt x="57752" y="118766"/>
                    </a:lnTo>
                    <a:lnTo>
                      <a:pt x="57022" y="119330"/>
                    </a:lnTo>
                    <a:lnTo>
                      <a:pt x="56067" y="119753"/>
                    </a:lnTo>
                    <a:lnTo>
                      <a:pt x="55000" y="119964"/>
                    </a:lnTo>
                    <a:lnTo>
                      <a:pt x="54269" y="120000"/>
                    </a:lnTo>
                    <a:lnTo>
                      <a:pt x="52977" y="119859"/>
                    </a:lnTo>
                    <a:lnTo>
                      <a:pt x="51741" y="119506"/>
                    </a:lnTo>
                    <a:lnTo>
                      <a:pt x="45730" y="116371"/>
                    </a:lnTo>
                    <a:lnTo>
                      <a:pt x="40056" y="113129"/>
                    </a:lnTo>
                    <a:lnTo>
                      <a:pt x="34775" y="109677"/>
                    </a:lnTo>
                    <a:lnTo>
                      <a:pt x="29775" y="106048"/>
                    </a:lnTo>
                    <a:lnTo>
                      <a:pt x="25168" y="102313"/>
                    </a:lnTo>
                    <a:lnTo>
                      <a:pt x="20955" y="98438"/>
                    </a:lnTo>
                    <a:lnTo>
                      <a:pt x="17022" y="94351"/>
                    </a:lnTo>
                    <a:lnTo>
                      <a:pt x="13539" y="90193"/>
                    </a:lnTo>
                    <a:lnTo>
                      <a:pt x="10393" y="85930"/>
                    </a:lnTo>
                    <a:lnTo>
                      <a:pt x="7696" y="81561"/>
                    </a:lnTo>
                    <a:lnTo>
                      <a:pt x="5337" y="77017"/>
                    </a:lnTo>
                    <a:lnTo>
                      <a:pt x="3483" y="72436"/>
                    </a:lnTo>
                    <a:lnTo>
                      <a:pt x="1910" y="67751"/>
                    </a:lnTo>
                    <a:lnTo>
                      <a:pt x="842" y="63029"/>
                    </a:lnTo>
                    <a:lnTo>
                      <a:pt x="224" y="58238"/>
                    </a:lnTo>
                    <a:lnTo>
                      <a:pt x="0" y="53376"/>
                    </a:lnTo>
                    <a:lnTo>
                      <a:pt x="224" y="48655"/>
                    </a:lnTo>
                    <a:lnTo>
                      <a:pt x="842" y="43899"/>
                    </a:lnTo>
                    <a:lnTo>
                      <a:pt x="1910" y="39283"/>
                    </a:lnTo>
                    <a:lnTo>
                      <a:pt x="3370" y="34668"/>
                    </a:lnTo>
                    <a:lnTo>
                      <a:pt x="5337" y="30088"/>
                    </a:lnTo>
                    <a:lnTo>
                      <a:pt x="7640" y="25613"/>
                    </a:lnTo>
                    <a:lnTo>
                      <a:pt x="10280" y="21209"/>
                    </a:lnTo>
                    <a:lnTo>
                      <a:pt x="13370" y="16911"/>
                    </a:lnTo>
                    <a:lnTo>
                      <a:pt x="16853" y="12718"/>
                    </a:lnTo>
                    <a:lnTo>
                      <a:pt x="20674" y="8667"/>
                    </a:lnTo>
                    <a:lnTo>
                      <a:pt x="24943" y="4756"/>
                    </a:lnTo>
                    <a:lnTo>
                      <a:pt x="29494" y="986"/>
                    </a:lnTo>
                    <a:lnTo>
                      <a:pt x="30280" y="458"/>
                    </a:lnTo>
                    <a:lnTo>
                      <a:pt x="31348" y="176"/>
                    </a:lnTo>
                    <a:lnTo>
                      <a:pt x="32471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04;p27"/>
              <p:cNvSpPr/>
              <p:nvPr/>
            </p:nvSpPr>
            <p:spPr>
              <a:xfrm>
                <a:off x="3091" y="1479"/>
                <a:ext cx="1713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2054" y="0"/>
                    </a:moveTo>
                    <a:lnTo>
                      <a:pt x="117478" y="0"/>
                    </a:lnTo>
                    <a:lnTo>
                      <a:pt x="118109" y="163"/>
                    </a:lnTo>
                    <a:lnTo>
                      <a:pt x="118774" y="654"/>
                    </a:lnTo>
                    <a:lnTo>
                      <a:pt x="119334" y="1364"/>
                    </a:lnTo>
                    <a:lnTo>
                      <a:pt x="119754" y="2291"/>
                    </a:lnTo>
                    <a:lnTo>
                      <a:pt x="119964" y="3328"/>
                    </a:lnTo>
                    <a:lnTo>
                      <a:pt x="119999" y="4420"/>
                    </a:lnTo>
                    <a:lnTo>
                      <a:pt x="119334" y="11787"/>
                    </a:lnTo>
                    <a:lnTo>
                      <a:pt x="118424" y="18990"/>
                    </a:lnTo>
                    <a:lnTo>
                      <a:pt x="117303" y="26084"/>
                    </a:lnTo>
                    <a:lnTo>
                      <a:pt x="115903" y="33015"/>
                    </a:lnTo>
                    <a:lnTo>
                      <a:pt x="114292" y="39781"/>
                    </a:lnTo>
                    <a:lnTo>
                      <a:pt x="112401" y="46439"/>
                    </a:lnTo>
                    <a:lnTo>
                      <a:pt x="110265" y="52878"/>
                    </a:lnTo>
                    <a:lnTo>
                      <a:pt x="107954" y="59208"/>
                    </a:lnTo>
                    <a:lnTo>
                      <a:pt x="105363" y="65156"/>
                    </a:lnTo>
                    <a:lnTo>
                      <a:pt x="102562" y="70995"/>
                    </a:lnTo>
                    <a:lnTo>
                      <a:pt x="99585" y="76616"/>
                    </a:lnTo>
                    <a:lnTo>
                      <a:pt x="96399" y="81964"/>
                    </a:lnTo>
                    <a:lnTo>
                      <a:pt x="92967" y="86984"/>
                    </a:lnTo>
                    <a:lnTo>
                      <a:pt x="89360" y="91732"/>
                    </a:lnTo>
                    <a:lnTo>
                      <a:pt x="85614" y="96152"/>
                    </a:lnTo>
                    <a:lnTo>
                      <a:pt x="81762" y="100136"/>
                    </a:lnTo>
                    <a:lnTo>
                      <a:pt x="77700" y="103847"/>
                    </a:lnTo>
                    <a:lnTo>
                      <a:pt x="73568" y="107175"/>
                    </a:lnTo>
                    <a:lnTo>
                      <a:pt x="69296" y="110177"/>
                    </a:lnTo>
                    <a:lnTo>
                      <a:pt x="64954" y="112687"/>
                    </a:lnTo>
                    <a:lnTo>
                      <a:pt x="60472" y="114870"/>
                    </a:lnTo>
                    <a:lnTo>
                      <a:pt x="55990" y="116671"/>
                    </a:lnTo>
                    <a:lnTo>
                      <a:pt x="51368" y="118090"/>
                    </a:lnTo>
                    <a:lnTo>
                      <a:pt x="46711" y="119126"/>
                    </a:lnTo>
                    <a:lnTo>
                      <a:pt x="41984" y="119781"/>
                    </a:lnTo>
                    <a:lnTo>
                      <a:pt x="37257" y="120000"/>
                    </a:lnTo>
                    <a:lnTo>
                      <a:pt x="32529" y="119781"/>
                    </a:lnTo>
                    <a:lnTo>
                      <a:pt x="27907" y="119236"/>
                    </a:lnTo>
                    <a:lnTo>
                      <a:pt x="23355" y="118199"/>
                    </a:lnTo>
                    <a:lnTo>
                      <a:pt x="18838" y="116834"/>
                    </a:lnTo>
                    <a:lnTo>
                      <a:pt x="14391" y="115143"/>
                    </a:lnTo>
                    <a:lnTo>
                      <a:pt x="10049" y="112905"/>
                    </a:lnTo>
                    <a:lnTo>
                      <a:pt x="5742" y="110395"/>
                    </a:lnTo>
                    <a:lnTo>
                      <a:pt x="1470" y="107503"/>
                    </a:lnTo>
                    <a:lnTo>
                      <a:pt x="875" y="106848"/>
                    </a:lnTo>
                    <a:lnTo>
                      <a:pt x="420" y="106084"/>
                    </a:lnTo>
                    <a:lnTo>
                      <a:pt x="105" y="105047"/>
                    </a:lnTo>
                    <a:lnTo>
                      <a:pt x="0" y="103956"/>
                    </a:lnTo>
                    <a:lnTo>
                      <a:pt x="105" y="102810"/>
                    </a:lnTo>
                    <a:lnTo>
                      <a:pt x="420" y="101828"/>
                    </a:lnTo>
                    <a:lnTo>
                      <a:pt x="39883" y="1909"/>
                    </a:lnTo>
                    <a:lnTo>
                      <a:pt x="40338" y="1145"/>
                    </a:lnTo>
                    <a:lnTo>
                      <a:pt x="40828" y="600"/>
                    </a:lnTo>
                    <a:lnTo>
                      <a:pt x="41459" y="163"/>
                    </a:lnTo>
                    <a:lnTo>
                      <a:pt x="42054" y="0"/>
                    </a:lnTo>
                    <a:close/>
                  </a:path>
                </a:pathLst>
              </a:custGeom>
              <a:solidFill>
                <a:srgbClr val="408F7C"/>
              </a:solidFill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Initial Business Case and Process Selection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73807" y="548234"/>
            <a:ext cx="5045773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Process of Selecting a Business Process for RPA;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Highlights the necessary steps to determine the Return of Investment (ROI).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3;p29"/>
          <p:cNvGrpSpPr/>
          <p:nvPr/>
        </p:nvGrpSpPr>
        <p:grpSpPr>
          <a:xfrm flipH="1">
            <a:off x="1868577" y="269319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21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Return of Investment (ROI) Calculator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29449" y="2463574"/>
            <a:ext cx="6301259" cy="81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Pre-requisite: Completed IPA Questionnaire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Calculates the ROI when automating a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Generates the payback period, summary of the benefits and RPA costings</a:t>
            </a:r>
          </a:p>
        </p:txBody>
      </p:sp>
      <p:grpSp>
        <p:nvGrpSpPr>
          <p:cNvPr id="40" name="Group 39"/>
          <p:cNvGrpSpPr/>
          <p:nvPr/>
        </p:nvGrpSpPr>
        <p:grpSpPr>
          <a:xfrm rot="5400000" flipH="1">
            <a:off x="784791" y="2827157"/>
            <a:ext cx="994908" cy="2564490"/>
            <a:chOff x="9374415" y="2906904"/>
            <a:chExt cx="1992086" cy="4942114"/>
          </a:xfrm>
        </p:grpSpPr>
        <p:sp>
          <p:nvSpPr>
            <p:cNvPr id="41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43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9;p14"/>
          <p:cNvSpPr txBox="1">
            <a:spLocks/>
          </p:cNvSpPr>
          <p:nvPr/>
        </p:nvSpPr>
        <p:spPr>
          <a:xfrm flipH="1">
            <a:off x="213131" y="3611948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Business Case Template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Google Shape;59;p14"/>
          <p:cNvSpPr txBox="1">
            <a:spLocks/>
          </p:cNvSpPr>
          <p:nvPr/>
        </p:nvSpPr>
        <p:spPr>
          <a:xfrm>
            <a:off x="2629449" y="3611948"/>
            <a:ext cx="6301259" cy="142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Pre-requisite: Completed IPA Questionnaire, Complexity Calculator and ROI Calculator;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Summarizes the cost, benefit and ROI of the selected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Serves as the SIGN-OFF document for the APPROVAL of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Financial Board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3" name="Google Shape;203;p29"/>
          <p:cNvGrpSpPr/>
          <p:nvPr/>
        </p:nvGrpSpPr>
        <p:grpSpPr>
          <a:xfrm flipH="1">
            <a:off x="1850325" y="395770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54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64" name="Rectangle 63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67" name="Rectangle 66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5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smtClean="0"/>
              <a:t>Ideation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11" y="755545"/>
            <a:ext cx="7306665" cy="39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smtClean="0"/>
              <a:t>Discovery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7" y="945349"/>
            <a:ext cx="8518813" cy="346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err="1" smtClean="0"/>
              <a:t>Solutioning</a:t>
            </a:r>
            <a:endParaRPr lang="en-US" dirty="0"/>
          </a:p>
        </p:txBody>
      </p:sp>
      <p:cxnSp>
        <p:nvCxnSpPr>
          <p:cNvPr id="5" name="Conector recto 4"/>
          <p:cNvCxnSpPr/>
          <p:nvPr/>
        </p:nvCxnSpPr>
        <p:spPr>
          <a:xfrm>
            <a:off x="8728714" y="524728"/>
            <a:ext cx="0" cy="409498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9" y="853169"/>
            <a:ext cx="14087122" cy="366794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728714" y="164592"/>
            <a:ext cx="5855966" cy="44551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err="1"/>
              <a:t>Solutioning</a:t>
            </a:r>
            <a:endParaRPr lang="en-US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3055859" y="747360"/>
            <a:ext cx="0" cy="38880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1430" y="863426"/>
            <a:ext cx="14087122" cy="366794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-5191430" y="755545"/>
            <a:ext cx="8247289" cy="41273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err="1" smtClean="0"/>
              <a:t>Solutioning</a:t>
            </a:r>
            <a:r>
              <a:rPr lang="en-US" dirty="0" smtClean="0"/>
              <a:t> (Review &amp; Define Plan)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62" y="837550"/>
            <a:ext cx="6604876" cy="3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2" y="908859"/>
            <a:ext cx="8176744" cy="34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429509" y="293910"/>
            <a:ext cx="8255871" cy="461635"/>
          </a:xfrm>
        </p:spPr>
        <p:txBody>
          <a:bodyPr/>
          <a:lstStyle/>
          <a:p>
            <a:r>
              <a:rPr lang="en-US" b="1" dirty="0"/>
              <a:t>Operational model: Process </a:t>
            </a:r>
            <a:r>
              <a:rPr lang="en-US" b="1" dirty="0" smtClean="0"/>
              <a:t>Lifecycle: </a:t>
            </a:r>
            <a:r>
              <a:rPr lang="en-US" dirty="0" smtClean="0"/>
              <a:t>Operations &amp; Support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11" y="798075"/>
            <a:ext cx="3719266" cy="37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Demand Management Guidelines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55005" y="229394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Determines the prioritization of processes for RPA based on the ROI;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Types of Demand Management: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1. Process Selection Demand Management:</a:t>
            </a:r>
          </a:p>
          <a:p>
            <a:pPr marL="0" marR="0" lvl="5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  - Determines the prioritization for Process Definition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2. RPA Development Demand Management: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  - Determines the prioritization for development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3;p29"/>
          <p:cNvGrpSpPr/>
          <p:nvPr/>
        </p:nvGrpSpPr>
        <p:grpSpPr>
          <a:xfrm flipH="1">
            <a:off x="1868577" y="269319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21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Business Case Document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56830" y="2537880"/>
            <a:ext cx="6301259" cy="7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signed-off Business Case Template;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document confirms that the RPA candidate will bring benefit to the organization.</a:t>
            </a:r>
          </a:p>
        </p:txBody>
      </p:sp>
      <p:grpSp>
        <p:nvGrpSpPr>
          <p:cNvPr id="40" name="Group 39"/>
          <p:cNvGrpSpPr/>
          <p:nvPr/>
        </p:nvGrpSpPr>
        <p:grpSpPr>
          <a:xfrm rot="5400000" flipH="1">
            <a:off x="784791" y="2827157"/>
            <a:ext cx="994908" cy="2564490"/>
            <a:chOff x="9374415" y="2906904"/>
            <a:chExt cx="1992086" cy="4942114"/>
          </a:xfrm>
        </p:grpSpPr>
        <p:sp>
          <p:nvSpPr>
            <p:cNvPr id="41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43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9;p14"/>
          <p:cNvSpPr txBox="1">
            <a:spLocks/>
          </p:cNvSpPr>
          <p:nvPr/>
        </p:nvSpPr>
        <p:spPr>
          <a:xfrm flipH="1">
            <a:off x="213131" y="3611948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Demand Management Tool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Google Shape;59;p14"/>
          <p:cNvSpPr txBox="1">
            <a:spLocks/>
          </p:cNvSpPr>
          <p:nvPr/>
        </p:nvSpPr>
        <p:spPr>
          <a:xfrm>
            <a:off x="2642416" y="3824996"/>
            <a:ext cx="6301259" cy="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tool serves as the main basis for prioritization of RPA candidates;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This tool uses parameters set by the organization.</a:t>
            </a:r>
          </a:p>
        </p:txBody>
      </p:sp>
      <p:sp>
        <p:nvSpPr>
          <p:cNvPr id="53" name="Google Shape;205;p27"/>
          <p:cNvSpPr/>
          <p:nvPr/>
        </p:nvSpPr>
        <p:spPr>
          <a:xfrm>
            <a:off x="2642416" y="681463"/>
            <a:ext cx="544470" cy="626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006" y="86048"/>
                </a:moveTo>
                <a:lnTo>
                  <a:pt x="88427" y="86102"/>
                </a:lnTo>
                <a:lnTo>
                  <a:pt x="89788" y="86424"/>
                </a:lnTo>
                <a:lnTo>
                  <a:pt x="91088" y="86908"/>
                </a:lnTo>
                <a:lnTo>
                  <a:pt x="92268" y="87526"/>
                </a:lnTo>
                <a:lnTo>
                  <a:pt x="93266" y="88279"/>
                </a:lnTo>
                <a:lnTo>
                  <a:pt x="94173" y="89193"/>
                </a:lnTo>
                <a:lnTo>
                  <a:pt x="94899" y="90215"/>
                </a:lnTo>
                <a:lnTo>
                  <a:pt x="95443" y="91344"/>
                </a:lnTo>
                <a:lnTo>
                  <a:pt x="95776" y="92553"/>
                </a:lnTo>
                <a:lnTo>
                  <a:pt x="95897" y="93790"/>
                </a:lnTo>
                <a:lnTo>
                  <a:pt x="95897" y="108037"/>
                </a:lnTo>
                <a:lnTo>
                  <a:pt x="86703" y="108037"/>
                </a:lnTo>
                <a:lnTo>
                  <a:pt x="86703" y="93306"/>
                </a:lnTo>
                <a:lnTo>
                  <a:pt x="86582" y="91827"/>
                </a:lnTo>
                <a:lnTo>
                  <a:pt x="86280" y="90376"/>
                </a:lnTo>
                <a:lnTo>
                  <a:pt x="85826" y="88978"/>
                </a:lnTo>
                <a:lnTo>
                  <a:pt x="85191" y="87634"/>
                </a:lnTo>
                <a:lnTo>
                  <a:pt x="84435" y="86370"/>
                </a:lnTo>
                <a:lnTo>
                  <a:pt x="85705" y="86102"/>
                </a:lnTo>
                <a:lnTo>
                  <a:pt x="87006" y="86048"/>
                </a:lnTo>
                <a:close/>
                <a:moveTo>
                  <a:pt x="8951" y="86048"/>
                </a:moveTo>
                <a:lnTo>
                  <a:pt x="10221" y="86102"/>
                </a:lnTo>
                <a:lnTo>
                  <a:pt x="11461" y="86370"/>
                </a:lnTo>
                <a:lnTo>
                  <a:pt x="10705" y="87634"/>
                </a:lnTo>
                <a:lnTo>
                  <a:pt x="10070" y="88978"/>
                </a:lnTo>
                <a:lnTo>
                  <a:pt x="9616" y="90376"/>
                </a:lnTo>
                <a:lnTo>
                  <a:pt x="9314" y="91827"/>
                </a:lnTo>
                <a:lnTo>
                  <a:pt x="9223" y="93306"/>
                </a:lnTo>
                <a:lnTo>
                  <a:pt x="9223" y="108037"/>
                </a:lnTo>
                <a:lnTo>
                  <a:pt x="0" y="108037"/>
                </a:lnTo>
                <a:lnTo>
                  <a:pt x="0" y="93790"/>
                </a:lnTo>
                <a:lnTo>
                  <a:pt x="120" y="92553"/>
                </a:lnTo>
                <a:lnTo>
                  <a:pt x="453" y="91344"/>
                </a:lnTo>
                <a:lnTo>
                  <a:pt x="997" y="90215"/>
                </a:lnTo>
                <a:lnTo>
                  <a:pt x="1754" y="89193"/>
                </a:lnTo>
                <a:lnTo>
                  <a:pt x="2631" y="88279"/>
                </a:lnTo>
                <a:lnTo>
                  <a:pt x="3659" y="87526"/>
                </a:lnTo>
                <a:lnTo>
                  <a:pt x="4838" y="86881"/>
                </a:lnTo>
                <a:lnTo>
                  <a:pt x="6139" y="86397"/>
                </a:lnTo>
                <a:lnTo>
                  <a:pt x="7530" y="86102"/>
                </a:lnTo>
                <a:lnTo>
                  <a:pt x="8951" y="86048"/>
                </a:lnTo>
                <a:close/>
                <a:moveTo>
                  <a:pt x="70796" y="82069"/>
                </a:moveTo>
                <a:lnTo>
                  <a:pt x="72550" y="82177"/>
                </a:lnTo>
                <a:lnTo>
                  <a:pt x="74243" y="82473"/>
                </a:lnTo>
                <a:lnTo>
                  <a:pt x="75816" y="82956"/>
                </a:lnTo>
                <a:lnTo>
                  <a:pt x="77328" y="83602"/>
                </a:lnTo>
                <a:lnTo>
                  <a:pt x="78719" y="84408"/>
                </a:lnTo>
                <a:lnTo>
                  <a:pt x="79929" y="85376"/>
                </a:lnTo>
                <a:lnTo>
                  <a:pt x="81018" y="86424"/>
                </a:lnTo>
                <a:lnTo>
                  <a:pt x="81925" y="87634"/>
                </a:lnTo>
                <a:lnTo>
                  <a:pt x="82681" y="88951"/>
                </a:lnTo>
                <a:lnTo>
                  <a:pt x="83256" y="90322"/>
                </a:lnTo>
                <a:lnTo>
                  <a:pt x="83618" y="91774"/>
                </a:lnTo>
                <a:lnTo>
                  <a:pt x="83739" y="93306"/>
                </a:lnTo>
                <a:lnTo>
                  <a:pt x="83739" y="113521"/>
                </a:lnTo>
                <a:lnTo>
                  <a:pt x="69647" y="113521"/>
                </a:lnTo>
                <a:lnTo>
                  <a:pt x="69647" y="91102"/>
                </a:lnTo>
                <a:lnTo>
                  <a:pt x="69495" y="89274"/>
                </a:lnTo>
                <a:lnTo>
                  <a:pt x="69163" y="87500"/>
                </a:lnTo>
                <a:lnTo>
                  <a:pt x="68679" y="85806"/>
                </a:lnTo>
                <a:lnTo>
                  <a:pt x="68014" y="84139"/>
                </a:lnTo>
                <a:lnTo>
                  <a:pt x="67197" y="82580"/>
                </a:lnTo>
                <a:lnTo>
                  <a:pt x="68346" y="82338"/>
                </a:lnTo>
                <a:lnTo>
                  <a:pt x="69556" y="82150"/>
                </a:lnTo>
                <a:lnTo>
                  <a:pt x="70796" y="82069"/>
                </a:lnTo>
                <a:close/>
                <a:moveTo>
                  <a:pt x="25100" y="82069"/>
                </a:moveTo>
                <a:lnTo>
                  <a:pt x="26340" y="82150"/>
                </a:lnTo>
                <a:lnTo>
                  <a:pt x="27550" y="82338"/>
                </a:lnTo>
                <a:lnTo>
                  <a:pt x="28729" y="82607"/>
                </a:lnTo>
                <a:lnTo>
                  <a:pt x="27883" y="84193"/>
                </a:lnTo>
                <a:lnTo>
                  <a:pt x="27187" y="85806"/>
                </a:lnTo>
                <a:lnTo>
                  <a:pt x="26673" y="87526"/>
                </a:lnTo>
                <a:lnTo>
                  <a:pt x="26340" y="89274"/>
                </a:lnTo>
                <a:lnTo>
                  <a:pt x="26250" y="91102"/>
                </a:lnTo>
                <a:lnTo>
                  <a:pt x="26250" y="113521"/>
                </a:lnTo>
                <a:lnTo>
                  <a:pt x="12187" y="113521"/>
                </a:lnTo>
                <a:lnTo>
                  <a:pt x="12187" y="93306"/>
                </a:lnTo>
                <a:lnTo>
                  <a:pt x="12338" y="91774"/>
                </a:lnTo>
                <a:lnTo>
                  <a:pt x="12671" y="90322"/>
                </a:lnTo>
                <a:lnTo>
                  <a:pt x="13215" y="88951"/>
                </a:lnTo>
                <a:lnTo>
                  <a:pt x="13971" y="87634"/>
                </a:lnTo>
                <a:lnTo>
                  <a:pt x="14879" y="86424"/>
                </a:lnTo>
                <a:lnTo>
                  <a:pt x="15967" y="85376"/>
                </a:lnTo>
                <a:lnTo>
                  <a:pt x="17177" y="84408"/>
                </a:lnTo>
                <a:lnTo>
                  <a:pt x="18568" y="83602"/>
                </a:lnTo>
                <a:lnTo>
                  <a:pt x="20080" y="82956"/>
                </a:lnTo>
                <a:lnTo>
                  <a:pt x="21653" y="82473"/>
                </a:lnTo>
                <a:lnTo>
                  <a:pt x="23316" y="82177"/>
                </a:lnTo>
                <a:lnTo>
                  <a:pt x="25100" y="82069"/>
                </a:lnTo>
                <a:close/>
                <a:moveTo>
                  <a:pt x="47963" y="74811"/>
                </a:moveTo>
                <a:lnTo>
                  <a:pt x="50141" y="74919"/>
                </a:lnTo>
                <a:lnTo>
                  <a:pt x="52227" y="75241"/>
                </a:lnTo>
                <a:lnTo>
                  <a:pt x="54284" y="75752"/>
                </a:lnTo>
                <a:lnTo>
                  <a:pt x="56219" y="76478"/>
                </a:lnTo>
                <a:lnTo>
                  <a:pt x="58004" y="77338"/>
                </a:lnTo>
                <a:lnTo>
                  <a:pt x="59667" y="78387"/>
                </a:lnTo>
                <a:lnTo>
                  <a:pt x="61179" y="79569"/>
                </a:lnTo>
                <a:lnTo>
                  <a:pt x="62570" y="80913"/>
                </a:lnTo>
                <a:lnTo>
                  <a:pt x="63780" y="82365"/>
                </a:lnTo>
                <a:lnTo>
                  <a:pt x="64778" y="83924"/>
                </a:lnTo>
                <a:lnTo>
                  <a:pt x="65625" y="85591"/>
                </a:lnTo>
                <a:lnTo>
                  <a:pt x="66199" y="87338"/>
                </a:lnTo>
                <a:lnTo>
                  <a:pt x="66592" y="89193"/>
                </a:lnTo>
                <a:lnTo>
                  <a:pt x="66713" y="91102"/>
                </a:lnTo>
                <a:lnTo>
                  <a:pt x="66713" y="120000"/>
                </a:lnTo>
                <a:lnTo>
                  <a:pt x="29213" y="120000"/>
                </a:lnTo>
                <a:lnTo>
                  <a:pt x="29213" y="91102"/>
                </a:lnTo>
                <a:lnTo>
                  <a:pt x="29364" y="89193"/>
                </a:lnTo>
                <a:lnTo>
                  <a:pt x="29727" y="87338"/>
                </a:lnTo>
                <a:lnTo>
                  <a:pt x="30302" y="85591"/>
                </a:lnTo>
                <a:lnTo>
                  <a:pt x="31118" y="83924"/>
                </a:lnTo>
                <a:lnTo>
                  <a:pt x="32147" y="82365"/>
                </a:lnTo>
                <a:lnTo>
                  <a:pt x="33326" y="80913"/>
                </a:lnTo>
                <a:lnTo>
                  <a:pt x="34717" y="79569"/>
                </a:lnTo>
                <a:lnTo>
                  <a:pt x="36260" y="78387"/>
                </a:lnTo>
                <a:lnTo>
                  <a:pt x="37923" y="77338"/>
                </a:lnTo>
                <a:lnTo>
                  <a:pt x="39737" y="76478"/>
                </a:lnTo>
                <a:lnTo>
                  <a:pt x="41643" y="75752"/>
                </a:lnTo>
                <a:lnTo>
                  <a:pt x="43669" y="75241"/>
                </a:lnTo>
                <a:lnTo>
                  <a:pt x="45786" y="74919"/>
                </a:lnTo>
                <a:lnTo>
                  <a:pt x="47963" y="74811"/>
                </a:lnTo>
                <a:close/>
                <a:moveTo>
                  <a:pt x="87006" y="73924"/>
                </a:moveTo>
                <a:lnTo>
                  <a:pt x="88094" y="74005"/>
                </a:lnTo>
                <a:lnTo>
                  <a:pt x="89092" y="74301"/>
                </a:lnTo>
                <a:lnTo>
                  <a:pt x="90000" y="74731"/>
                </a:lnTo>
                <a:lnTo>
                  <a:pt x="90786" y="75295"/>
                </a:lnTo>
                <a:lnTo>
                  <a:pt x="91481" y="75994"/>
                </a:lnTo>
                <a:lnTo>
                  <a:pt x="91965" y="76801"/>
                </a:lnTo>
                <a:lnTo>
                  <a:pt x="92268" y="77661"/>
                </a:lnTo>
                <a:lnTo>
                  <a:pt x="92389" y="78629"/>
                </a:lnTo>
                <a:lnTo>
                  <a:pt x="92268" y="79569"/>
                </a:lnTo>
                <a:lnTo>
                  <a:pt x="91965" y="80483"/>
                </a:lnTo>
                <a:lnTo>
                  <a:pt x="91481" y="81263"/>
                </a:lnTo>
                <a:lnTo>
                  <a:pt x="90786" y="81962"/>
                </a:lnTo>
                <a:lnTo>
                  <a:pt x="90000" y="82553"/>
                </a:lnTo>
                <a:lnTo>
                  <a:pt x="89092" y="82983"/>
                </a:lnTo>
                <a:lnTo>
                  <a:pt x="88094" y="83279"/>
                </a:lnTo>
                <a:lnTo>
                  <a:pt x="87006" y="83333"/>
                </a:lnTo>
                <a:lnTo>
                  <a:pt x="85917" y="83279"/>
                </a:lnTo>
                <a:lnTo>
                  <a:pt x="84858" y="82983"/>
                </a:lnTo>
                <a:lnTo>
                  <a:pt x="83951" y="82553"/>
                </a:lnTo>
                <a:lnTo>
                  <a:pt x="83135" y="81962"/>
                </a:lnTo>
                <a:lnTo>
                  <a:pt x="82469" y="81263"/>
                </a:lnTo>
                <a:lnTo>
                  <a:pt x="81985" y="80483"/>
                </a:lnTo>
                <a:lnTo>
                  <a:pt x="81653" y="79569"/>
                </a:lnTo>
                <a:lnTo>
                  <a:pt x="81502" y="78629"/>
                </a:lnTo>
                <a:lnTo>
                  <a:pt x="81653" y="77661"/>
                </a:lnTo>
                <a:lnTo>
                  <a:pt x="81985" y="76801"/>
                </a:lnTo>
                <a:lnTo>
                  <a:pt x="82469" y="75994"/>
                </a:lnTo>
                <a:lnTo>
                  <a:pt x="83135" y="75295"/>
                </a:lnTo>
                <a:lnTo>
                  <a:pt x="83951" y="74731"/>
                </a:lnTo>
                <a:lnTo>
                  <a:pt x="84858" y="74301"/>
                </a:lnTo>
                <a:lnTo>
                  <a:pt x="85917" y="74005"/>
                </a:lnTo>
                <a:lnTo>
                  <a:pt x="87006" y="73924"/>
                </a:lnTo>
                <a:close/>
                <a:moveTo>
                  <a:pt x="8951" y="73924"/>
                </a:moveTo>
                <a:lnTo>
                  <a:pt x="10040" y="74005"/>
                </a:lnTo>
                <a:lnTo>
                  <a:pt x="11038" y="74301"/>
                </a:lnTo>
                <a:lnTo>
                  <a:pt x="11945" y="74731"/>
                </a:lnTo>
                <a:lnTo>
                  <a:pt x="12731" y="75295"/>
                </a:lnTo>
                <a:lnTo>
                  <a:pt x="13427" y="75994"/>
                </a:lnTo>
                <a:lnTo>
                  <a:pt x="13911" y="76801"/>
                </a:lnTo>
                <a:lnTo>
                  <a:pt x="14243" y="77661"/>
                </a:lnTo>
                <a:lnTo>
                  <a:pt x="14334" y="78629"/>
                </a:lnTo>
                <a:lnTo>
                  <a:pt x="14243" y="79569"/>
                </a:lnTo>
                <a:lnTo>
                  <a:pt x="13911" y="80483"/>
                </a:lnTo>
                <a:lnTo>
                  <a:pt x="13427" y="81263"/>
                </a:lnTo>
                <a:lnTo>
                  <a:pt x="12731" y="81962"/>
                </a:lnTo>
                <a:lnTo>
                  <a:pt x="11945" y="82553"/>
                </a:lnTo>
                <a:lnTo>
                  <a:pt x="11038" y="82983"/>
                </a:lnTo>
                <a:lnTo>
                  <a:pt x="10040" y="83279"/>
                </a:lnTo>
                <a:lnTo>
                  <a:pt x="8951" y="83333"/>
                </a:lnTo>
                <a:lnTo>
                  <a:pt x="7862" y="83279"/>
                </a:lnTo>
                <a:lnTo>
                  <a:pt x="6834" y="82983"/>
                </a:lnTo>
                <a:lnTo>
                  <a:pt x="5927" y="82553"/>
                </a:lnTo>
                <a:lnTo>
                  <a:pt x="5080" y="81962"/>
                </a:lnTo>
                <a:lnTo>
                  <a:pt x="4475" y="81263"/>
                </a:lnTo>
                <a:lnTo>
                  <a:pt x="3961" y="80483"/>
                </a:lnTo>
                <a:lnTo>
                  <a:pt x="3629" y="79569"/>
                </a:lnTo>
                <a:lnTo>
                  <a:pt x="3508" y="78629"/>
                </a:lnTo>
                <a:lnTo>
                  <a:pt x="3629" y="77661"/>
                </a:lnTo>
                <a:lnTo>
                  <a:pt x="3961" y="76801"/>
                </a:lnTo>
                <a:lnTo>
                  <a:pt x="4475" y="75994"/>
                </a:lnTo>
                <a:lnTo>
                  <a:pt x="5080" y="75295"/>
                </a:lnTo>
                <a:lnTo>
                  <a:pt x="5927" y="74731"/>
                </a:lnTo>
                <a:lnTo>
                  <a:pt x="6834" y="74301"/>
                </a:lnTo>
                <a:lnTo>
                  <a:pt x="7862" y="74005"/>
                </a:lnTo>
                <a:lnTo>
                  <a:pt x="8951" y="73924"/>
                </a:lnTo>
                <a:close/>
                <a:moveTo>
                  <a:pt x="70796" y="65295"/>
                </a:moveTo>
                <a:lnTo>
                  <a:pt x="72278" y="65430"/>
                </a:lnTo>
                <a:lnTo>
                  <a:pt x="73639" y="65752"/>
                </a:lnTo>
                <a:lnTo>
                  <a:pt x="74909" y="66290"/>
                </a:lnTo>
                <a:lnTo>
                  <a:pt x="76028" y="66989"/>
                </a:lnTo>
                <a:lnTo>
                  <a:pt x="76995" y="67822"/>
                </a:lnTo>
                <a:lnTo>
                  <a:pt x="77782" y="68790"/>
                </a:lnTo>
                <a:lnTo>
                  <a:pt x="78417" y="69892"/>
                </a:lnTo>
                <a:lnTo>
                  <a:pt x="78780" y="71102"/>
                </a:lnTo>
                <a:lnTo>
                  <a:pt x="78931" y="72338"/>
                </a:lnTo>
                <a:lnTo>
                  <a:pt x="78780" y="73602"/>
                </a:lnTo>
                <a:lnTo>
                  <a:pt x="78417" y="74811"/>
                </a:lnTo>
                <a:lnTo>
                  <a:pt x="77782" y="75887"/>
                </a:lnTo>
                <a:lnTo>
                  <a:pt x="76995" y="76881"/>
                </a:lnTo>
                <a:lnTo>
                  <a:pt x="76028" y="77715"/>
                </a:lnTo>
                <a:lnTo>
                  <a:pt x="74909" y="78387"/>
                </a:lnTo>
                <a:lnTo>
                  <a:pt x="73639" y="78951"/>
                </a:lnTo>
                <a:lnTo>
                  <a:pt x="72278" y="79274"/>
                </a:lnTo>
                <a:lnTo>
                  <a:pt x="70796" y="79381"/>
                </a:lnTo>
                <a:lnTo>
                  <a:pt x="69375" y="79274"/>
                </a:lnTo>
                <a:lnTo>
                  <a:pt x="68014" y="78951"/>
                </a:lnTo>
                <a:lnTo>
                  <a:pt x="66743" y="78387"/>
                </a:lnTo>
                <a:lnTo>
                  <a:pt x="65625" y="77715"/>
                </a:lnTo>
                <a:lnTo>
                  <a:pt x="64657" y="76881"/>
                </a:lnTo>
                <a:lnTo>
                  <a:pt x="63870" y="75887"/>
                </a:lnTo>
                <a:lnTo>
                  <a:pt x="63235" y="74811"/>
                </a:lnTo>
                <a:lnTo>
                  <a:pt x="62842" y="73602"/>
                </a:lnTo>
                <a:lnTo>
                  <a:pt x="62721" y="72338"/>
                </a:lnTo>
                <a:lnTo>
                  <a:pt x="62842" y="71102"/>
                </a:lnTo>
                <a:lnTo>
                  <a:pt x="63235" y="69892"/>
                </a:lnTo>
                <a:lnTo>
                  <a:pt x="63870" y="68790"/>
                </a:lnTo>
                <a:lnTo>
                  <a:pt x="64657" y="67822"/>
                </a:lnTo>
                <a:lnTo>
                  <a:pt x="65625" y="66989"/>
                </a:lnTo>
                <a:lnTo>
                  <a:pt x="66743" y="66290"/>
                </a:lnTo>
                <a:lnTo>
                  <a:pt x="68014" y="65752"/>
                </a:lnTo>
                <a:lnTo>
                  <a:pt x="69375" y="65430"/>
                </a:lnTo>
                <a:lnTo>
                  <a:pt x="70796" y="65295"/>
                </a:lnTo>
                <a:close/>
                <a:moveTo>
                  <a:pt x="25100" y="65295"/>
                </a:moveTo>
                <a:lnTo>
                  <a:pt x="26552" y="65430"/>
                </a:lnTo>
                <a:lnTo>
                  <a:pt x="27883" y="65752"/>
                </a:lnTo>
                <a:lnTo>
                  <a:pt x="29153" y="66290"/>
                </a:lnTo>
                <a:lnTo>
                  <a:pt x="30272" y="66989"/>
                </a:lnTo>
                <a:lnTo>
                  <a:pt x="31270" y="67822"/>
                </a:lnTo>
                <a:lnTo>
                  <a:pt x="32056" y="68790"/>
                </a:lnTo>
                <a:lnTo>
                  <a:pt x="32661" y="69892"/>
                </a:lnTo>
                <a:lnTo>
                  <a:pt x="33024" y="71102"/>
                </a:lnTo>
                <a:lnTo>
                  <a:pt x="33145" y="72338"/>
                </a:lnTo>
                <a:lnTo>
                  <a:pt x="33024" y="73602"/>
                </a:lnTo>
                <a:lnTo>
                  <a:pt x="32661" y="74811"/>
                </a:lnTo>
                <a:lnTo>
                  <a:pt x="32056" y="75887"/>
                </a:lnTo>
                <a:lnTo>
                  <a:pt x="31270" y="76881"/>
                </a:lnTo>
                <a:lnTo>
                  <a:pt x="30272" y="77715"/>
                </a:lnTo>
                <a:lnTo>
                  <a:pt x="29153" y="78387"/>
                </a:lnTo>
                <a:lnTo>
                  <a:pt x="27883" y="78951"/>
                </a:lnTo>
                <a:lnTo>
                  <a:pt x="26552" y="79274"/>
                </a:lnTo>
                <a:lnTo>
                  <a:pt x="25100" y="79381"/>
                </a:lnTo>
                <a:lnTo>
                  <a:pt x="23618" y="79274"/>
                </a:lnTo>
                <a:lnTo>
                  <a:pt x="22288" y="78951"/>
                </a:lnTo>
                <a:lnTo>
                  <a:pt x="21018" y="78387"/>
                </a:lnTo>
                <a:lnTo>
                  <a:pt x="19899" y="77715"/>
                </a:lnTo>
                <a:lnTo>
                  <a:pt x="18901" y="76881"/>
                </a:lnTo>
                <a:lnTo>
                  <a:pt x="18114" y="75887"/>
                </a:lnTo>
                <a:lnTo>
                  <a:pt x="17510" y="74811"/>
                </a:lnTo>
                <a:lnTo>
                  <a:pt x="17147" y="73602"/>
                </a:lnTo>
                <a:lnTo>
                  <a:pt x="17026" y="72338"/>
                </a:lnTo>
                <a:lnTo>
                  <a:pt x="17147" y="71102"/>
                </a:lnTo>
                <a:lnTo>
                  <a:pt x="17510" y="69892"/>
                </a:lnTo>
                <a:lnTo>
                  <a:pt x="18114" y="68790"/>
                </a:lnTo>
                <a:lnTo>
                  <a:pt x="18901" y="67822"/>
                </a:lnTo>
                <a:lnTo>
                  <a:pt x="19899" y="66989"/>
                </a:lnTo>
                <a:lnTo>
                  <a:pt x="21018" y="66290"/>
                </a:lnTo>
                <a:lnTo>
                  <a:pt x="22288" y="65752"/>
                </a:lnTo>
                <a:lnTo>
                  <a:pt x="23618" y="65430"/>
                </a:lnTo>
                <a:lnTo>
                  <a:pt x="25100" y="65295"/>
                </a:lnTo>
                <a:close/>
                <a:moveTo>
                  <a:pt x="47963" y="51263"/>
                </a:moveTo>
                <a:lnTo>
                  <a:pt x="49717" y="51424"/>
                </a:lnTo>
                <a:lnTo>
                  <a:pt x="51381" y="51747"/>
                </a:lnTo>
                <a:lnTo>
                  <a:pt x="52983" y="52258"/>
                </a:lnTo>
                <a:lnTo>
                  <a:pt x="54435" y="52956"/>
                </a:lnTo>
                <a:lnTo>
                  <a:pt x="55796" y="53844"/>
                </a:lnTo>
                <a:lnTo>
                  <a:pt x="56945" y="54865"/>
                </a:lnTo>
                <a:lnTo>
                  <a:pt x="57973" y="56048"/>
                </a:lnTo>
                <a:lnTo>
                  <a:pt x="58790" y="57311"/>
                </a:lnTo>
                <a:lnTo>
                  <a:pt x="59395" y="58682"/>
                </a:lnTo>
                <a:lnTo>
                  <a:pt x="59758" y="60134"/>
                </a:lnTo>
                <a:lnTo>
                  <a:pt x="59879" y="61666"/>
                </a:lnTo>
                <a:lnTo>
                  <a:pt x="59758" y="63198"/>
                </a:lnTo>
                <a:lnTo>
                  <a:pt x="59395" y="64650"/>
                </a:lnTo>
                <a:lnTo>
                  <a:pt x="58790" y="66048"/>
                </a:lnTo>
                <a:lnTo>
                  <a:pt x="57973" y="67311"/>
                </a:lnTo>
                <a:lnTo>
                  <a:pt x="56945" y="68467"/>
                </a:lnTo>
                <a:lnTo>
                  <a:pt x="55796" y="69489"/>
                </a:lnTo>
                <a:lnTo>
                  <a:pt x="54435" y="70403"/>
                </a:lnTo>
                <a:lnTo>
                  <a:pt x="52983" y="71102"/>
                </a:lnTo>
                <a:lnTo>
                  <a:pt x="51381" y="71639"/>
                </a:lnTo>
                <a:lnTo>
                  <a:pt x="49717" y="71962"/>
                </a:lnTo>
                <a:lnTo>
                  <a:pt x="47963" y="72069"/>
                </a:lnTo>
                <a:lnTo>
                  <a:pt x="46179" y="71962"/>
                </a:lnTo>
                <a:lnTo>
                  <a:pt x="44485" y="71639"/>
                </a:lnTo>
                <a:lnTo>
                  <a:pt x="42913" y="71102"/>
                </a:lnTo>
                <a:lnTo>
                  <a:pt x="41431" y="70403"/>
                </a:lnTo>
                <a:lnTo>
                  <a:pt x="40100" y="69489"/>
                </a:lnTo>
                <a:lnTo>
                  <a:pt x="38921" y="68467"/>
                </a:lnTo>
                <a:lnTo>
                  <a:pt x="37923" y="67311"/>
                </a:lnTo>
                <a:lnTo>
                  <a:pt x="37137" y="66048"/>
                </a:lnTo>
                <a:lnTo>
                  <a:pt x="36502" y="64650"/>
                </a:lnTo>
                <a:lnTo>
                  <a:pt x="36139" y="63198"/>
                </a:lnTo>
                <a:lnTo>
                  <a:pt x="36018" y="61666"/>
                </a:lnTo>
                <a:lnTo>
                  <a:pt x="36139" y="60134"/>
                </a:lnTo>
                <a:lnTo>
                  <a:pt x="36502" y="58682"/>
                </a:lnTo>
                <a:lnTo>
                  <a:pt x="37137" y="57311"/>
                </a:lnTo>
                <a:lnTo>
                  <a:pt x="37923" y="56048"/>
                </a:lnTo>
                <a:lnTo>
                  <a:pt x="38921" y="54865"/>
                </a:lnTo>
                <a:lnTo>
                  <a:pt x="40100" y="53844"/>
                </a:lnTo>
                <a:lnTo>
                  <a:pt x="41431" y="52956"/>
                </a:lnTo>
                <a:lnTo>
                  <a:pt x="42913" y="52258"/>
                </a:lnTo>
                <a:lnTo>
                  <a:pt x="44485" y="51747"/>
                </a:lnTo>
                <a:lnTo>
                  <a:pt x="46179" y="51424"/>
                </a:lnTo>
                <a:lnTo>
                  <a:pt x="47963" y="51263"/>
                </a:lnTo>
                <a:close/>
                <a:moveTo>
                  <a:pt x="59122" y="4247"/>
                </a:moveTo>
                <a:lnTo>
                  <a:pt x="57701" y="4354"/>
                </a:lnTo>
                <a:lnTo>
                  <a:pt x="56370" y="4650"/>
                </a:lnTo>
                <a:lnTo>
                  <a:pt x="55131" y="5080"/>
                </a:lnTo>
                <a:lnTo>
                  <a:pt x="53981" y="5698"/>
                </a:lnTo>
                <a:lnTo>
                  <a:pt x="52953" y="6478"/>
                </a:lnTo>
                <a:lnTo>
                  <a:pt x="52076" y="7392"/>
                </a:lnTo>
                <a:lnTo>
                  <a:pt x="51350" y="8360"/>
                </a:lnTo>
                <a:lnTo>
                  <a:pt x="50806" y="9462"/>
                </a:lnTo>
                <a:lnTo>
                  <a:pt x="50473" y="10618"/>
                </a:lnTo>
                <a:lnTo>
                  <a:pt x="50383" y="11854"/>
                </a:lnTo>
                <a:lnTo>
                  <a:pt x="50383" y="31263"/>
                </a:lnTo>
                <a:lnTo>
                  <a:pt x="50473" y="32500"/>
                </a:lnTo>
                <a:lnTo>
                  <a:pt x="50806" y="33682"/>
                </a:lnTo>
                <a:lnTo>
                  <a:pt x="51350" y="34758"/>
                </a:lnTo>
                <a:lnTo>
                  <a:pt x="52076" y="35779"/>
                </a:lnTo>
                <a:lnTo>
                  <a:pt x="52953" y="36666"/>
                </a:lnTo>
                <a:lnTo>
                  <a:pt x="53981" y="37419"/>
                </a:lnTo>
                <a:lnTo>
                  <a:pt x="55131" y="38037"/>
                </a:lnTo>
                <a:lnTo>
                  <a:pt x="56370" y="38521"/>
                </a:lnTo>
                <a:lnTo>
                  <a:pt x="57701" y="38790"/>
                </a:lnTo>
                <a:lnTo>
                  <a:pt x="59122" y="38897"/>
                </a:lnTo>
                <a:lnTo>
                  <a:pt x="68891" y="38897"/>
                </a:lnTo>
                <a:lnTo>
                  <a:pt x="68891" y="48387"/>
                </a:lnTo>
                <a:lnTo>
                  <a:pt x="79808" y="38897"/>
                </a:lnTo>
                <a:lnTo>
                  <a:pt x="106360" y="38897"/>
                </a:lnTo>
                <a:lnTo>
                  <a:pt x="107782" y="38790"/>
                </a:lnTo>
                <a:lnTo>
                  <a:pt x="109112" y="38521"/>
                </a:lnTo>
                <a:lnTo>
                  <a:pt x="110383" y="38037"/>
                </a:lnTo>
                <a:lnTo>
                  <a:pt x="111502" y="37419"/>
                </a:lnTo>
                <a:lnTo>
                  <a:pt x="112500" y="36666"/>
                </a:lnTo>
                <a:lnTo>
                  <a:pt x="113377" y="35779"/>
                </a:lnTo>
                <a:lnTo>
                  <a:pt x="114102" y="34758"/>
                </a:lnTo>
                <a:lnTo>
                  <a:pt x="114647" y="33682"/>
                </a:lnTo>
                <a:lnTo>
                  <a:pt x="114979" y="32500"/>
                </a:lnTo>
                <a:lnTo>
                  <a:pt x="115100" y="31263"/>
                </a:lnTo>
                <a:lnTo>
                  <a:pt x="115100" y="11854"/>
                </a:lnTo>
                <a:lnTo>
                  <a:pt x="114979" y="10618"/>
                </a:lnTo>
                <a:lnTo>
                  <a:pt x="114647" y="9462"/>
                </a:lnTo>
                <a:lnTo>
                  <a:pt x="114102" y="8360"/>
                </a:lnTo>
                <a:lnTo>
                  <a:pt x="113377" y="7392"/>
                </a:lnTo>
                <a:lnTo>
                  <a:pt x="112500" y="6478"/>
                </a:lnTo>
                <a:lnTo>
                  <a:pt x="111502" y="5698"/>
                </a:lnTo>
                <a:lnTo>
                  <a:pt x="110383" y="5080"/>
                </a:lnTo>
                <a:lnTo>
                  <a:pt x="109112" y="4650"/>
                </a:lnTo>
                <a:lnTo>
                  <a:pt x="107782" y="4354"/>
                </a:lnTo>
                <a:lnTo>
                  <a:pt x="106360" y="4247"/>
                </a:lnTo>
                <a:lnTo>
                  <a:pt x="59122" y="4247"/>
                </a:lnTo>
                <a:close/>
                <a:moveTo>
                  <a:pt x="59122" y="0"/>
                </a:moveTo>
                <a:lnTo>
                  <a:pt x="106360" y="0"/>
                </a:lnTo>
                <a:lnTo>
                  <a:pt x="108205" y="107"/>
                </a:lnTo>
                <a:lnTo>
                  <a:pt x="109989" y="430"/>
                </a:lnTo>
                <a:lnTo>
                  <a:pt x="111683" y="940"/>
                </a:lnTo>
                <a:lnTo>
                  <a:pt x="113225" y="1639"/>
                </a:lnTo>
                <a:lnTo>
                  <a:pt x="114677" y="2473"/>
                </a:lnTo>
                <a:lnTo>
                  <a:pt x="115977" y="3467"/>
                </a:lnTo>
                <a:lnTo>
                  <a:pt x="117157" y="4623"/>
                </a:lnTo>
                <a:lnTo>
                  <a:pt x="118125" y="5860"/>
                </a:lnTo>
                <a:lnTo>
                  <a:pt x="118911" y="7231"/>
                </a:lnTo>
                <a:lnTo>
                  <a:pt x="119485" y="8682"/>
                </a:lnTo>
                <a:lnTo>
                  <a:pt x="119879" y="10215"/>
                </a:lnTo>
                <a:lnTo>
                  <a:pt x="120000" y="11854"/>
                </a:lnTo>
                <a:lnTo>
                  <a:pt x="120000" y="31263"/>
                </a:lnTo>
                <a:lnTo>
                  <a:pt x="119879" y="32903"/>
                </a:lnTo>
                <a:lnTo>
                  <a:pt x="119485" y="34435"/>
                </a:lnTo>
                <a:lnTo>
                  <a:pt x="118911" y="35887"/>
                </a:lnTo>
                <a:lnTo>
                  <a:pt x="118125" y="37284"/>
                </a:lnTo>
                <a:lnTo>
                  <a:pt x="117157" y="38521"/>
                </a:lnTo>
                <a:lnTo>
                  <a:pt x="115977" y="39623"/>
                </a:lnTo>
                <a:lnTo>
                  <a:pt x="114677" y="40645"/>
                </a:lnTo>
                <a:lnTo>
                  <a:pt x="113225" y="41478"/>
                </a:lnTo>
                <a:lnTo>
                  <a:pt x="111683" y="42177"/>
                </a:lnTo>
                <a:lnTo>
                  <a:pt x="109989" y="42688"/>
                </a:lnTo>
                <a:lnTo>
                  <a:pt x="108205" y="43010"/>
                </a:lnTo>
                <a:lnTo>
                  <a:pt x="106360" y="43118"/>
                </a:lnTo>
                <a:lnTo>
                  <a:pt x="81834" y="43118"/>
                </a:lnTo>
                <a:lnTo>
                  <a:pt x="63931" y="58655"/>
                </a:lnTo>
                <a:lnTo>
                  <a:pt x="63931" y="43118"/>
                </a:lnTo>
                <a:lnTo>
                  <a:pt x="59122" y="43118"/>
                </a:lnTo>
                <a:lnTo>
                  <a:pt x="57308" y="43010"/>
                </a:lnTo>
                <a:lnTo>
                  <a:pt x="55524" y="42688"/>
                </a:lnTo>
                <a:lnTo>
                  <a:pt x="53860" y="42177"/>
                </a:lnTo>
                <a:lnTo>
                  <a:pt x="52288" y="41478"/>
                </a:lnTo>
                <a:lnTo>
                  <a:pt x="50806" y="40645"/>
                </a:lnTo>
                <a:lnTo>
                  <a:pt x="49506" y="39623"/>
                </a:lnTo>
                <a:lnTo>
                  <a:pt x="48387" y="38521"/>
                </a:lnTo>
                <a:lnTo>
                  <a:pt x="47389" y="37284"/>
                </a:lnTo>
                <a:lnTo>
                  <a:pt x="46572" y="35887"/>
                </a:lnTo>
                <a:lnTo>
                  <a:pt x="45997" y="34435"/>
                </a:lnTo>
                <a:lnTo>
                  <a:pt x="45665" y="32903"/>
                </a:lnTo>
                <a:lnTo>
                  <a:pt x="45544" y="31263"/>
                </a:lnTo>
                <a:lnTo>
                  <a:pt x="45544" y="11854"/>
                </a:lnTo>
                <a:lnTo>
                  <a:pt x="45635" y="10215"/>
                </a:lnTo>
                <a:lnTo>
                  <a:pt x="45997" y="8682"/>
                </a:lnTo>
                <a:lnTo>
                  <a:pt x="46572" y="7231"/>
                </a:lnTo>
                <a:lnTo>
                  <a:pt x="47389" y="5860"/>
                </a:lnTo>
                <a:lnTo>
                  <a:pt x="48356" y="4623"/>
                </a:lnTo>
                <a:lnTo>
                  <a:pt x="49506" y="3467"/>
                </a:lnTo>
                <a:lnTo>
                  <a:pt x="50806" y="2473"/>
                </a:lnTo>
                <a:lnTo>
                  <a:pt x="52288" y="1639"/>
                </a:lnTo>
                <a:lnTo>
                  <a:pt x="53830" y="940"/>
                </a:lnTo>
                <a:lnTo>
                  <a:pt x="55524" y="430"/>
                </a:lnTo>
                <a:lnTo>
                  <a:pt x="57308" y="107"/>
                </a:lnTo>
                <a:lnTo>
                  <a:pt x="59122" y="0"/>
                </a:lnTo>
                <a:close/>
              </a:path>
            </a:pathLst>
          </a:custGeom>
          <a:solidFill>
            <a:srgbClr val="408F7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203;p29"/>
          <p:cNvGrpSpPr/>
          <p:nvPr/>
        </p:nvGrpSpPr>
        <p:grpSpPr>
          <a:xfrm flipH="1">
            <a:off x="1850325" y="395770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56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62" name="Rectangle 61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65" name="Rectangle 64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7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27"/>
          <p:cNvSpPr/>
          <p:nvPr/>
        </p:nvSpPr>
        <p:spPr>
          <a:xfrm rot="5400000">
            <a:off x="1106262" y="-858610"/>
            <a:ext cx="1494065" cy="3706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08F7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vert="vert270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86;p27"/>
          <p:cNvGrpSpPr/>
          <p:nvPr/>
        </p:nvGrpSpPr>
        <p:grpSpPr>
          <a:xfrm rot="5400000">
            <a:off x="2343152" y="423183"/>
            <a:ext cx="1143000" cy="1142999"/>
            <a:chOff x="1409702" y="1240972"/>
            <a:chExt cx="1524000" cy="1523999"/>
          </a:xfrm>
        </p:grpSpPr>
        <p:sp>
          <p:nvSpPr>
            <p:cNvPr id="11" name="Google Shape;187;p27"/>
            <p:cNvSpPr/>
            <p:nvPr/>
          </p:nvSpPr>
          <p:spPr>
            <a:xfrm>
              <a:off x="1409702" y="1240972"/>
              <a:ext cx="1524000" cy="1523999"/>
            </a:xfrm>
            <a:prstGeom prst="ellipse">
              <a:avLst/>
            </a:prstGeom>
            <a:solidFill>
              <a:srgbClr val="DE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8;p27"/>
            <p:cNvSpPr/>
            <p:nvPr/>
          </p:nvSpPr>
          <p:spPr>
            <a:xfrm>
              <a:off x="1537611" y="1366158"/>
              <a:ext cx="1268183" cy="1273627"/>
            </a:xfrm>
            <a:prstGeom prst="ellipse">
              <a:avLst/>
            </a:prstGeom>
            <a:solidFill>
              <a:srgbClr val="DEF0EC"/>
            </a:solidFill>
            <a:ln w="28575" cap="flat" cmpd="sng">
              <a:solidFill>
                <a:srgbClr val="2B5F5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59;p14"/>
          <p:cNvSpPr txBox="1">
            <a:spLocks/>
          </p:cNvSpPr>
          <p:nvPr/>
        </p:nvSpPr>
        <p:spPr>
          <a:xfrm>
            <a:off x="-25729" y="499191"/>
            <a:ext cx="2343151" cy="99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Demand Management Guidelines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59;p14"/>
          <p:cNvSpPr txBox="1">
            <a:spLocks/>
          </p:cNvSpPr>
          <p:nvPr/>
        </p:nvSpPr>
        <p:spPr>
          <a:xfrm>
            <a:off x="3755005" y="229394"/>
            <a:ext cx="5045773" cy="17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Determines the prioritization of processes for RPA based on the ROI;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Types of Demand Management: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1. Process Selection Demand Management:</a:t>
            </a:r>
          </a:p>
          <a:p>
            <a:pPr marL="0" marR="0" lvl="5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  - Determines the prioritization for Process Definition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2. RPA Development Demand Management:</a:t>
            </a:r>
          </a:p>
          <a:p>
            <a:pPr marL="0" marR="0" lvl="4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5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  - Determines the prioritization for development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 rot="5400000" flipH="1">
            <a:off x="784791" y="1588399"/>
            <a:ext cx="994908" cy="2564490"/>
            <a:chOff x="9374415" y="2906904"/>
            <a:chExt cx="1992086" cy="4942114"/>
          </a:xfrm>
        </p:grpSpPr>
        <p:sp>
          <p:nvSpPr>
            <p:cNvPr id="16" name="Google Shape;189;p27"/>
            <p:cNvSpPr/>
            <p:nvPr/>
          </p:nvSpPr>
          <p:spPr>
            <a:xfrm>
              <a:off x="9374415" y="2906904"/>
              <a:ext cx="1992086" cy="49421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3B1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vert="vert" wrap="square" lIns="68569" tIns="34275" rIns="68569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90;p27"/>
            <p:cNvGrpSpPr/>
            <p:nvPr/>
          </p:nvGrpSpPr>
          <p:grpSpPr>
            <a:xfrm>
              <a:off x="9608458" y="3200818"/>
              <a:ext cx="1524000" cy="1523999"/>
              <a:chOff x="1409702" y="1240972"/>
              <a:chExt cx="1524000" cy="1523999"/>
            </a:xfrm>
          </p:grpSpPr>
          <p:sp>
            <p:nvSpPr>
              <p:cNvPr id="18" name="Google Shape;191;p27"/>
              <p:cNvSpPr/>
              <p:nvPr/>
            </p:nvSpPr>
            <p:spPr>
              <a:xfrm>
                <a:off x="1409702" y="1240972"/>
                <a:ext cx="1524000" cy="1523999"/>
              </a:xfrm>
              <a:prstGeom prst="ellipse">
                <a:avLst/>
              </a:prstGeom>
              <a:solidFill>
                <a:srgbClr val="F9DCD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2;p27"/>
              <p:cNvSpPr/>
              <p:nvPr/>
            </p:nvSpPr>
            <p:spPr>
              <a:xfrm>
                <a:off x="1537611" y="1366158"/>
                <a:ext cx="1268183" cy="1273627"/>
              </a:xfrm>
              <a:prstGeom prst="ellipse">
                <a:avLst/>
              </a:prstGeom>
              <a:solidFill>
                <a:srgbClr val="F9DCD5"/>
              </a:solidFill>
              <a:ln w="28575" cap="flat" cmpd="sng">
                <a:solidFill>
                  <a:srgbClr val="7A27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3;p29"/>
          <p:cNvGrpSpPr/>
          <p:nvPr/>
        </p:nvGrpSpPr>
        <p:grpSpPr>
          <a:xfrm flipH="1">
            <a:off x="1868577" y="2693195"/>
            <a:ext cx="332490" cy="293410"/>
            <a:chOff x="3592513" y="1063626"/>
            <a:chExt cx="4995863" cy="4719638"/>
          </a:xfrm>
          <a:solidFill>
            <a:srgbClr val="B83B19"/>
          </a:solidFill>
        </p:grpSpPr>
        <p:sp>
          <p:nvSpPr>
            <p:cNvPr id="21" name="Google Shape;204;p29"/>
            <p:cNvSpPr/>
            <p:nvPr/>
          </p:nvSpPr>
          <p:spPr>
            <a:xfrm>
              <a:off x="3592513" y="3014663"/>
              <a:ext cx="2541588" cy="27447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1871"/>
                  </a:lnTo>
                  <a:lnTo>
                    <a:pt x="95085" y="11871"/>
                  </a:lnTo>
                  <a:lnTo>
                    <a:pt x="95085" y="120000"/>
                  </a:lnTo>
                  <a:lnTo>
                    <a:pt x="10227" y="120000"/>
                  </a:lnTo>
                  <a:lnTo>
                    <a:pt x="10227" y="11871"/>
                  </a:lnTo>
                  <a:lnTo>
                    <a:pt x="0" y="118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;p29"/>
            <p:cNvSpPr/>
            <p:nvPr/>
          </p:nvSpPr>
          <p:spPr>
            <a:xfrm>
              <a:off x="5689600" y="2193926"/>
              <a:ext cx="2449513" cy="356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07" y="0"/>
                  </a:moveTo>
                  <a:lnTo>
                    <a:pt x="96007" y="0"/>
                  </a:lnTo>
                  <a:lnTo>
                    <a:pt x="97524" y="106"/>
                  </a:lnTo>
                  <a:lnTo>
                    <a:pt x="98690" y="266"/>
                  </a:lnTo>
                  <a:lnTo>
                    <a:pt x="99974" y="400"/>
                  </a:lnTo>
                  <a:lnTo>
                    <a:pt x="101062" y="613"/>
                  </a:lnTo>
                  <a:lnTo>
                    <a:pt x="102034" y="774"/>
                  </a:lnTo>
                  <a:lnTo>
                    <a:pt x="102773" y="907"/>
                  </a:lnTo>
                  <a:lnTo>
                    <a:pt x="103318" y="1014"/>
                  </a:lnTo>
                  <a:lnTo>
                    <a:pt x="103512" y="1067"/>
                  </a:lnTo>
                  <a:lnTo>
                    <a:pt x="103512" y="1067"/>
                  </a:lnTo>
                  <a:lnTo>
                    <a:pt x="105767" y="1681"/>
                  </a:lnTo>
                  <a:lnTo>
                    <a:pt x="107906" y="2508"/>
                  </a:lnTo>
                  <a:lnTo>
                    <a:pt x="109967" y="3362"/>
                  </a:lnTo>
                  <a:lnTo>
                    <a:pt x="111989" y="4430"/>
                  </a:lnTo>
                  <a:lnTo>
                    <a:pt x="113856" y="5551"/>
                  </a:lnTo>
                  <a:lnTo>
                    <a:pt x="115489" y="6832"/>
                  </a:lnTo>
                  <a:lnTo>
                    <a:pt x="116966" y="8247"/>
                  </a:lnTo>
                  <a:lnTo>
                    <a:pt x="118133" y="9741"/>
                  </a:lnTo>
                  <a:lnTo>
                    <a:pt x="119105" y="11316"/>
                  </a:lnTo>
                  <a:lnTo>
                    <a:pt x="119766" y="12998"/>
                  </a:lnTo>
                  <a:lnTo>
                    <a:pt x="120000" y="14786"/>
                  </a:lnTo>
                  <a:lnTo>
                    <a:pt x="119922" y="16654"/>
                  </a:lnTo>
                  <a:lnTo>
                    <a:pt x="113311" y="57330"/>
                  </a:lnTo>
                  <a:lnTo>
                    <a:pt x="112883" y="59252"/>
                  </a:lnTo>
                  <a:lnTo>
                    <a:pt x="112145" y="60987"/>
                  </a:lnTo>
                  <a:lnTo>
                    <a:pt x="111095" y="62562"/>
                  </a:lnTo>
                  <a:lnTo>
                    <a:pt x="109850" y="63950"/>
                  </a:lnTo>
                  <a:lnTo>
                    <a:pt x="108256" y="65177"/>
                  </a:lnTo>
                  <a:lnTo>
                    <a:pt x="106429" y="66192"/>
                  </a:lnTo>
                  <a:lnTo>
                    <a:pt x="104329" y="67046"/>
                  </a:lnTo>
                  <a:lnTo>
                    <a:pt x="101957" y="67766"/>
                  </a:lnTo>
                  <a:lnTo>
                    <a:pt x="99351" y="68327"/>
                  </a:lnTo>
                  <a:lnTo>
                    <a:pt x="96552" y="68727"/>
                  </a:lnTo>
                  <a:lnTo>
                    <a:pt x="93363" y="69048"/>
                  </a:lnTo>
                  <a:lnTo>
                    <a:pt x="90019" y="69154"/>
                  </a:lnTo>
                  <a:lnTo>
                    <a:pt x="86364" y="69154"/>
                  </a:lnTo>
                  <a:lnTo>
                    <a:pt x="86364" y="69154"/>
                  </a:lnTo>
                  <a:lnTo>
                    <a:pt x="86286" y="69154"/>
                  </a:lnTo>
                  <a:lnTo>
                    <a:pt x="83020" y="69048"/>
                  </a:lnTo>
                  <a:lnTo>
                    <a:pt x="79753" y="68941"/>
                  </a:lnTo>
                  <a:lnTo>
                    <a:pt x="76409" y="68887"/>
                  </a:lnTo>
                  <a:lnTo>
                    <a:pt x="72987" y="68887"/>
                  </a:lnTo>
                  <a:lnTo>
                    <a:pt x="69721" y="68887"/>
                  </a:lnTo>
                  <a:lnTo>
                    <a:pt x="66454" y="68994"/>
                  </a:lnTo>
                  <a:lnTo>
                    <a:pt x="63344" y="69101"/>
                  </a:lnTo>
                  <a:lnTo>
                    <a:pt x="60311" y="69288"/>
                  </a:lnTo>
                  <a:lnTo>
                    <a:pt x="57472" y="69555"/>
                  </a:lnTo>
                  <a:lnTo>
                    <a:pt x="54789" y="69848"/>
                  </a:lnTo>
                  <a:lnTo>
                    <a:pt x="52339" y="70275"/>
                  </a:lnTo>
                  <a:lnTo>
                    <a:pt x="50200" y="70729"/>
                  </a:lnTo>
                  <a:lnTo>
                    <a:pt x="48334" y="71290"/>
                  </a:lnTo>
                  <a:lnTo>
                    <a:pt x="46779" y="71957"/>
                  </a:lnTo>
                  <a:lnTo>
                    <a:pt x="45612" y="72651"/>
                  </a:lnTo>
                  <a:lnTo>
                    <a:pt x="44795" y="73532"/>
                  </a:lnTo>
                  <a:lnTo>
                    <a:pt x="43979" y="74759"/>
                  </a:lnTo>
                  <a:lnTo>
                    <a:pt x="43007" y="76334"/>
                  </a:lnTo>
                  <a:lnTo>
                    <a:pt x="41957" y="78122"/>
                  </a:lnTo>
                  <a:lnTo>
                    <a:pt x="40829" y="80204"/>
                  </a:lnTo>
                  <a:lnTo>
                    <a:pt x="39585" y="82500"/>
                  </a:lnTo>
                  <a:lnTo>
                    <a:pt x="38340" y="84982"/>
                  </a:lnTo>
                  <a:lnTo>
                    <a:pt x="37057" y="87651"/>
                  </a:lnTo>
                  <a:lnTo>
                    <a:pt x="35735" y="90507"/>
                  </a:lnTo>
                  <a:lnTo>
                    <a:pt x="34296" y="93496"/>
                  </a:lnTo>
                  <a:lnTo>
                    <a:pt x="32974" y="96619"/>
                  </a:lnTo>
                  <a:lnTo>
                    <a:pt x="31574" y="99768"/>
                  </a:lnTo>
                  <a:lnTo>
                    <a:pt x="30136" y="103024"/>
                  </a:lnTo>
                  <a:lnTo>
                    <a:pt x="28813" y="106334"/>
                  </a:lnTo>
                  <a:lnTo>
                    <a:pt x="27569" y="109697"/>
                  </a:lnTo>
                  <a:lnTo>
                    <a:pt x="26286" y="113060"/>
                  </a:lnTo>
                  <a:lnTo>
                    <a:pt x="25547" y="114555"/>
                  </a:lnTo>
                  <a:lnTo>
                    <a:pt x="24419" y="115862"/>
                  </a:lnTo>
                  <a:lnTo>
                    <a:pt x="23097" y="117090"/>
                  </a:lnTo>
                  <a:lnTo>
                    <a:pt x="21464" y="118051"/>
                  </a:lnTo>
                  <a:lnTo>
                    <a:pt x="19675" y="118879"/>
                  </a:lnTo>
                  <a:lnTo>
                    <a:pt x="17692" y="119492"/>
                  </a:lnTo>
                  <a:lnTo>
                    <a:pt x="15515" y="119839"/>
                  </a:lnTo>
                  <a:lnTo>
                    <a:pt x="13376" y="120000"/>
                  </a:lnTo>
                  <a:lnTo>
                    <a:pt x="11743" y="119893"/>
                  </a:lnTo>
                  <a:lnTo>
                    <a:pt x="10110" y="119706"/>
                  </a:lnTo>
                  <a:lnTo>
                    <a:pt x="8010" y="119225"/>
                  </a:lnTo>
                  <a:lnTo>
                    <a:pt x="6182" y="118532"/>
                  </a:lnTo>
                  <a:lnTo>
                    <a:pt x="4471" y="117651"/>
                  </a:lnTo>
                  <a:lnTo>
                    <a:pt x="3033" y="116690"/>
                  </a:lnTo>
                  <a:lnTo>
                    <a:pt x="1866" y="115516"/>
                  </a:lnTo>
                  <a:lnTo>
                    <a:pt x="972" y="114234"/>
                  </a:lnTo>
                  <a:lnTo>
                    <a:pt x="311" y="112927"/>
                  </a:lnTo>
                  <a:lnTo>
                    <a:pt x="0" y="111485"/>
                  </a:lnTo>
                  <a:lnTo>
                    <a:pt x="0" y="110071"/>
                  </a:lnTo>
                  <a:lnTo>
                    <a:pt x="388" y="108576"/>
                  </a:lnTo>
                  <a:lnTo>
                    <a:pt x="972" y="107108"/>
                  </a:lnTo>
                  <a:lnTo>
                    <a:pt x="1633" y="105320"/>
                  </a:lnTo>
                  <a:lnTo>
                    <a:pt x="2372" y="103345"/>
                  </a:lnTo>
                  <a:lnTo>
                    <a:pt x="3188" y="101156"/>
                  </a:lnTo>
                  <a:lnTo>
                    <a:pt x="4160" y="98754"/>
                  </a:lnTo>
                  <a:lnTo>
                    <a:pt x="5132" y="96245"/>
                  </a:lnTo>
                  <a:lnTo>
                    <a:pt x="6182" y="93603"/>
                  </a:lnTo>
                  <a:lnTo>
                    <a:pt x="7349" y="90854"/>
                  </a:lnTo>
                  <a:lnTo>
                    <a:pt x="8476" y="88051"/>
                  </a:lnTo>
                  <a:lnTo>
                    <a:pt x="9721" y="85249"/>
                  </a:lnTo>
                  <a:lnTo>
                    <a:pt x="10926" y="82446"/>
                  </a:lnTo>
                  <a:lnTo>
                    <a:pt x="12171" y="79644"/>
                  </a:lnTo>
                  <a:lnTo>
                    <a:pt x="13454" y="76895"/>
                  </a:lnTo>
                  <a:lnTo>
                    <a:pt x="14776" y="74252"/>
                  </a:lnTo>
                  <a:lnTo>
                    <a:pt x="16059" y="71690"/>
                  </a:lnTo>
                  <a:lnTo>
                    <a:pt x="17303" y="69288"/>
                  </a:lnTo>
                  <a:lnTo>
                    <a:pt x="18587" y="67046"/>
                  </a:lnTo>
                  <a:lnTo>
                    <a:pt x="19753" y="65071"/>
                  </a:lnTo>
                  <a:lnTo>
                    <a:pt x="20959" y="63229"/>
                  </a:lnTo>
                  <a:lnTo>
                    <a:pt x="22047" y="61708"/>
                  </a:lnTo>
                  <a:lnTo>
                    <a:pt x="23175" y="60480"/>
                  </a:lnTo>
                  <a:lnTo>
                    <a:pt x="24653" y="59119"/>
                  </a:lnTo>
                  <a:lnTo>
                    <a:pt x="26597" y="57838"/>
                  </a:lnTo>
                  <a:lnTo>
                    <a:pt x="28813" y="56717"/>
                  </a:lnTo>
                  <a:lnTo>
                    <a:pt x="31419" y="55649"/>
                  </a:lnTo>
                  <a:lnTo>
                    <a:pt x="34296" y="54715"/>
                  </a:lnTo>
                  <a:lnTo>
                    <a:pt x="37563" y="53914"/>
                  </a:lnTo>
                  <a:lnTo>
                    <a:pt x="41218" y="53193"/>
                  </a:lnTo>
                  <a:lnTo>
                    <a:pt x="45145" y="52580"/>
                  </a:lnTo>
                  <a:lnTo>
                    <a:pt x="49462" y="52072"/>
                  </a:lnTo>
                  <a:lnTo>
                    <a:pt x="54128" y="51672"/>
                  </a:lnTo>
                  <a:lnTo>
                    <a:pt x="59105" y="51352"/>
                  </a:lnTo>
                  <a:lnTo>
                    <a:pt x="64471" y="51165"/>
                  </a:lnTo>
                  <a:lnTo>
                    <a:pt x="68632" y="25222"/>
                  </a:lnTo>
                  <a:lnTo>
                    <a:pt x="68710" y="24661"/>
                  </a:lnTo>
                  <a:lnTo>
                    <a:pt x="64316" y="25329"/>
                  </a:lnTo>
                  <a:lnTo>
                    <a:pt x="59844" y="25889"/>
                  </a:lnTo>
                  <a:lnTo>
                    <a:pt x="55178" y="26236"/>
                  </a:lnTo>
                  <a:lnTo>
                    <a:pt x="50356" y="26450"/>
                  </a:lnTo>
                  <a:lnTo>
                    <a:pt x="45379" y="26556"/>
                  </a:lnTo>
                  <a:lnTo>
                    <a:pt x="39662" y="26450"/>
                  </a:lnTo>
                  <a:lnTo>
                    <a:pt x="33713" y="26183"/>
                  </a:lnTo>
                  <a:lnTo>
                    <a:pt x="27647" y="25729"/>
                  </a:lnTo>
                  <a:lnTo>
                    <a:pt x="21386" y="25115"/>
                  </a:lnTo>
                  <a:lnTo>
                    <a:pt x="14931" y="24314"/>
                  </a:lnTo>
                  <a:lnTo>
                    <a:pt x="12871" y="23887"/>
                  </a:lnTo>
                  <a:lnTo>
                    <a:pt x="10926" y="23247"/>
                  </a:lnTo>
                  <a:lnTo>
                    <a:pt x="9215" y="22366"/>
                  </a:lnTo>
                  <a:lnTo>
                    <a:pt x="7815" y="21352"/>
                  </a:lnTo>
                  <a:lnTo>
                    <a:pt x="6688" y="20177"/>
                  </a:lnTo>
                  <a:lnTo>
                    <a:pt x="5871" y="18896"/>
                  </a:lnTo>
                  <a:lnTo>
                    <a:pt x="5366" y="17482"/>
                  </a:lnTo>
                  <a:lnTo>
                    <a:pt x="5210" y="16040"/>
                  </a:lnTo>
                  <a:lnTo>
                    <a:pt x="5443" y="14572"/>
                  </a:lnTo>
                  <a:lnTo>
                    <a:pt x="6027" y="13158"/>
                  </a:lnTo>
                  <a:lnTo>
                    <a:pt x="6999" y="11823"/>
                  </a:lnTo>
                  <a:lnTo>
                    <a:pt x="8243" y="10649"/>
                  </a:lnTo>
                  <a:lnTo>
                    <a:pt x="9721" y="9688"/>
                  </a:lnTo>
                  <a:lnTo>
                    <a:pt x="11432" y="8914"/>
                  </a:lnTo>
                  <a:lnTo>
                    <a:pt x="13298" y="8300"/>
                  </a:lnTo>
                  <a:lnTo>
                    <a:pt x="15359" y="8007"/>
                  </a:lnTo>
                  <a:lnTo>
                    <a:pt x="17459" y="7900"/>
                  </a:lnTo>
                  <a:lnTo>
                    <a:pt x="19598" y="8060"/>
                  </a:lnTo>
                  <a:lnTo>
                    <a:pt x="26014" y="8807"/>
                  </a:lnTo>
                  <a:lnTo>
                    <a:pt x="32080" y="9421"/>
                  </a:lnTo>
                  <a:lnTo>
                    <a:pt x="37952" y="9795"/>
                  </a:lnTo>
                  <a:lnTo>
                    <a:pt x="43512" y="9928"/>
                  </a:lnTo>
                  <a:lnTo>
                    <a:pt x="48801" y="9928"/>
                  </a:lnTo>
                  <a:lnTo>
                    <a:pt x="53778" y="9688"/>
                  </a:lnTo>
                  <a:lnTo>
                    <a:pt x="58522" y="9288"/>
                  </a:lnTo>
                  <a:lnTo>
                    <a:pt x="62994" y="8620"/>
                  </a:lnTo>
                  <a:lnTo>
                    <a:pt x="67154" y="7793"/>
                  </a:lnTo>
                  <a:lnTo>
                    <a:pt x="71004" y="6779"/>
                  </a:lnTo>
                  <a:lnTo>
                    <a:pt x="74543" y="5498"/>
                  </a:lnTo>
                  <a:lnTo>
                    <a:pt x="77887" y="4083"/>
                  </a:lnTo>
                  <a:lnTo>
                    <a:pt x="78042" y="3976"/>
                  </a:lnTo>
                  <a:lnTo>
                    <a:pt x="78509" y="3763"/>
                  </a:lnTo>
                  <a:lnTo>
                    <a:pt x="79248" y="3469"/>
                  </a:lnTo>
                  <a:lnTo>
                    <a:pt x="80298" y="3069"/>
                  </a:lnTo>
                  <a:lnTo>
                    <a:pt x="81464" y="2588"/>
                  </a:lnTo>
                  <a:lnTo>
                    <a:pt x="82864" y="2081"/>
                  </a:lnTo>
                  <a:lnTo>
                    <a:pt x="84419" y="1574"/>
                  </a:lnTo>
                  <a:lnTo>
                    <a:pt x="86053" y="1120"/>
                  </a:lnTo>
                  <a:lnTo>
                    <a:pt x="87841" y="720"/>
                  </a:lnTo>
                  <a:lnTo>
                    <a:pt x="89708" y="400"/>
                  </a:lnTo>
                  <a:lnTo>
                    <a:pt x="91574" y="213"/>
                  </a:lnTo>
                  <a:lnTo>
                    <a:pt x="91808" y="160"/>
                  </a:lnTo>
                  <a:lnTo>
                    <a:pt x="92469" y="106"/>
                  </a:lnTo>
                  <a:lnTo>
                    <a:pt x="93441" y="53"/>
                  </a:lnTo>
                  <a:lnTo>
                    <a:pt x="94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6;p29"/>
            <p:cNvSpPr/>
            <p:nvPr/>
          </p:nvSpPr>
          <p:spPr>
            <a:xfrm>
              <a:off x="7062788" y="1063626"/>
              <a:ext cx="1103313" cy="11033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6" y="0"/>
                  </a:moveTo>
                  <a:lnTo>
                    <a:pt x="67375" y="517"/>
                  </a:lnTo>
                  <a:lnTo>
                    <a:pt x="74622" y="1812"/>
                  </a:lnTo>
                  <a:lnTo>
                    <a:pt x="81610" y="3971"/>
                  </a:lnTo>
                  <a:lnTo>
                    <a:pt x="88166" y="6906"/>
                  </a:lnTo>
                  <a:lnTo>
                    <a:pt x="94291" y="10705"/>
                  </a:lnTo>
                  <a:lnTo>
                    <a:pt x="99726" y="15194"/>
                  </a:lnTo>
                  <a:lnTo>
                    <a:pt x="104816" y="20115"/>
                  </a:lnTo>
                  <a:lnTo>
                    <a:pt x="109130" y="25726"/>
                  </a:lnTo>
                  <a:lnTo>
                    <a:pt x="112839" y="31769"/>
                  </a:lnTo>
                  <a:lnTo>
                    <a:pt x="115859" y="38244"/>
                  </a:lnTo>
                  <a:lnTo>
                    <a:pt x="118015" y="45151"/>
                  </a:lnTo>
                  <a:lnTo>
                    <a:pt x="119482" y="52402"/>
                  </a:lnTo>
                  <a:lnTo>
                    <a:pt x="120000" y="60000"/>
                  </a:lnTo>
                  <a:lnTo>
                    <a:pt x="119482" y="67424"/>
                  </a:lnTo>
                  <a:lnTo>
                    <a:pt x="118015" y="74676"/>
                  </a:lnTo>
                  <a:lnTo>
                    <a:pt x="115859" y="81582"/>
                  </a:lnTo>
                  <a:lnTo>
                    <a:pt x="112839" y="88143"/>
                  </a:lnTo>
                  <a:lnTo>
                    <a:pt x="109130" y="94273"/>
                  </a:lnTo>
                  <a:lnTo>
                    <a:pt x="104816" y="99712"/>
                  </a:lnTo>
                  <a:lnTo>
                    <a:pt x="99726" y="104805"/>
                  </a:lnTo>
                  <a:lnTo>
                    <a:pt x="94291" y="109122"/>
                  </a:lnTo>
                  <a:lnTo>
                    <a:pt x="88166" y="112920"/>
                  </a:lnTo>
                  <a:lnTo>
                    <a:pt x="81610" y="115856"/>
                  </a:lnTo>
                  <a:lnTo>
                    <a:pt x="74622" y="118014"/>
                  </a:lnTo>
                  <a:lnTo>
                    <a:pt x="67375" y="119482"/>
                  </a:lnTo>
                  <a:lnTo>
                    <a:pt x="59956" y="120000"/>
                  </a:lnTo>
                  <a:lnTo>
                    <a:pt x="52451" y="119482"/>
                  </a:lnTo>
                  <a:lnTo>
                    <a:pt x="45204" y="118014"/>
                  </a:lnTo>
                  <a:lnTo>
                    <a:pt x="38217" y="115856"/>
                  </a:lnTo>
                  <a:lnTo>
                    <a:pt x="31833" y="112920"/>
                  </a:lnTo>
                  <a:lnTo>
                    <a:pt x="25708" y="109122"/>
                  </a:lnTo>
                  <a:lnTo>
                    <a:pt x="20100" y="104805"/>
                  </a:lnTo>
                  <a:lnTo>
                    <a:pt x="15183" y="99712"/>
                  </a:lnTo>
                  <a:lnTo>
                    <a:pt x="10697" y="94273"/>
                  </a:lnTo>
                  <a:lnTo>
                    <a:pt x="6987" y="88143"/>
                  </a:lnTo>
                  <a:lnTo>
                    <a:pt x="3968" y="81582"/>
                  </a:lnTo>
                  <a:lnTo>
                    <a:pt x="1811" y="74676"/>
                  </a:lnTo>
                  <a:lnTo>
                    <a:pt x="517" y="67424"/>
                  </a:lnTo>
                  <a:lnTo>
                    <a:pt x="0" y="60000"/>
                  </a:lnTo>
                  <a:lnTo>
                    <a:pt x="517" y="52402"/>
                  </a:lnTo>
                  <a:lnTo>
                    <a:pt x="1811" y="45151"/>
                  </a:lnTo>
                  <a:lnTo>
                    <a:pt x="3968" y="38244"/>
                  </a:lnTo>
                  <a:lnTo>
                    <a:pt x="6987" y="31769"/>
                  </a:lnTo>
                  <a:lnTo>
                    <a:pt x="10697" y="25726"/>
                  </a:lnTo>
                  <a:lnTo>
                    <a:pt x="15183" y="20115"/>
                  </a:lnTo>
                  <a:lnTo>
                    <a:pt x="20100" y="15194"/>
                  </a:lnTo>
                  <a:lnTo>
                    <a:pt x="25708" y="10705"/>
                  </a:lnTo>
                  <a:lnTo>
                    <a:pt x="31833" y="6906"/>
                  </a:lnTo>
                  <a:lnTo>
                    <a:pt x="38217" y="3971"/>
                  </a:lnTo>
                  <a:lnTo>
                    <a:pt x="45204" y="1812"/>
                  </a:lnTo>
                  <a:lnTo>
                    <a:pt x="52451" y="517"/>
                  </a:lnTo>
                  <a:lnTo>
                    <a:pt x="59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7;p29"/>
            <p:cNvSpPr/>
            <p:nvPr/>
          </p:nvSpPr>
          <p:spPr>
            <a:xfrm>
              <a:off x="7011988" y="2746376"/>
              <a:ext cx="1576388" cy="30368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589" y="0"/>
                  </a:moveTo>
                  <a:lnTo>
                    <a:pt x="118549" y="0"/>
                  </a:lnTo>
                  <a:lnTo>
                    <a:pt x="118851" y="0"/>
                  </a:lnTo>
                  <a:lnTo>
                    <a:pt x="119214" y="62"/>
                  </a:lnTo>
                  <a:lnTo>
                    <a:pt x="119577" y="250"/>
                  </a:lnTo>
                  <a:lnTo>
                    <a:pt x="119818" y="344"/>
                  </a:lnTo>
                  <a:lnTo>
                    <a:pt x="119879" y="595"/>
                  </a:lnTo>
                  <a:lnTo>
                    <a:pt x="120000" y="783"/>
                  </a:lnTo>
                  <a:lnTo>
                    <a:pt x="114380" y="38307"/>
                  </a:lnTo>
                  <a:lnTo>
                    <a:pt x="113897" y="40877"/>
                  </a:lnTo>
                  <a:lnTo>
                    <a:pt x="113353" y="43448"/>
                  </a:lnTo>
                  <a:lnTo>
                    <a:pt x="112628" y="45956"/>
                  </a:lnTo>
                  <a:lnTo>
                    <a:pt x="111842" y="48526"/>
                  </a:lnTo>
                  <a:lnTo>
                    <a:pt x="110876" y="51034"/>
                  </a:lnTo>
                  <a:lnTo>
                    <a:pt x="109728" y="53448"/>
                  </a:lnTo>
                  <a:lnTo>
                    <a:pt x="108459" y="55830"/>
                  </a:lnTo>
                  <a:lnTo>
                    <a:pt x="107069" y="58181"/>
                  </a:lnTo>
                  <a:lnTo>
                    <a:pt x="105498" y="60376"/>
                  </a:lnTo>
                  <a:lnTo>
                    <a:pt x="103625" y="62539"/>
                  </a:lnTo>
                  <a:lnTo>
                    <a:pt x="101570" y="64576"/>
                  </a:lnTo>
                  <a:lnTo>
                    <a:pt x="99395" y="66426"/>
                  </a:lnTo>
                  <a:lnTo>
                    <a:pt x="96858" y="68150"/>
                  </a:lnTo>
                  <a:lnTo>
                    <a:pt x="93957" y="69780"/>
                  </a:lnTo>
                  <a:lnTo>
                    <a:pt x="90936" y="71222"/>
                  </a:lnTo>
                  <a:lnTo>
                    <a:pt x="87492" y="72476"/>
                  </a:lnTo>
                  <a:lnTo>
                    <a:pt x="83806" y="73542"/>
                  </a:lnTo>
                  <a:lnTo>
                    <a:pt x="79879" y="74451"/>
                  </a:lnTo>
                  <a:lnTo>
                    <a:pt x="75468" y="75109"/>
                  </a:lnTo>
                  <a:lnTo>
                    <a:pt x="70755" y="75517"/>
                  </a:lnTo>
                  <a:lnTo>
                    <a:pt x="65679" y="75768"/>
                  </a:lnTo>
                  <a:lnTo>
                    <a:pt x="65679" y="103824"/>
                  </a:lnTo>
                  <a:lnTo>
                    <a:pt x="77462" y="103824"/>
                  </a:lnTo>
                  <a:lnTo>
                    <a:pt x="81570" y="104012"/>
                  </a:lnTo>
                  <a:lnTo>
                    <a:pt x="85619" y="104482"/>
                  </a:lnTo>
                  <a:lnTo>
                    <a:pt x="89305" y="105266"/>
                  </a:lnTo>
                  <a:lnTo>
                    <a:pt x="92930" y="106332"/>
                  </a:lnTo>
                  <a:lnTo>
                    <a:pt x="96012" y="107648"/>
                  </a:lnTo>
                  <a:lnTo>
                    <a:pt x="98912" y="109153"/>
                  </a:lnTo>
                  <a:lnTo>
                    <a:pt x="101329" y="110909"/>
                  </a:lnTo>
                  <a:lnTo>
                    <a:pt x="103262" y="112758"/>
                  </a:lnTo>
                  <a:lnTo>
                    <a:pt x="104773" y="114796"/>
                  </a:lnTo>
                  <a:lnTo>
                    <a:pt x="105740" y="116927"/>
                  </a:lnTo>
                  <a:lnTo>
                    <a:pt x="105921" y="119216"/>
                  </a:lnTo>
                  <a:lnTo>
                    <a:pt x="105921" y="119467"/>
                  </a:lnTo>
                  <a:lnTo>
                    <a:pt x="105740" y="119623"/>
                  </a:lnTo>
                  <a:lnTo>
                    <a:pt x="105377" y="119811"/>
                  </a:lnTo>
                  <a:lnTo>
                    <a:pt x="104894" y="119937"/>
                  </a:lnTo>
                  <a:lnTo>
                    <a:pt x="104471" y="120000"/>
                  </a:lnTo>
                  <a:lnTo>
                    <a:pt x="89546" y="120000"/>
                  </a:lnTo>
                  <a:lnTo>
                    <a:pt x="89123" y="119937"/>
                  </a:lnTo>
                  <a:lnTo>
                    <a:pt x="88640" y="119811"/>
                  </a:lnTo>
                  <a:lnTo>
                    <a:pt x="88277" y="119623"/>
                  </a:lnTo>
                  <a:lnTo>
                    <a:pt x="88157" y="119467"/>
                  </a:lnTo>
                  <a:lnTo>
                    <a:pt x="88036" y="119216"/>
                  </a:lnTo>
                  <a:lnTo>
                    <a:pt x="87734" y="117899"/>
                  </a:lnTo>
                  <a:lnTo>
                    <a:pt x="86888" y="116708"/>
                  </a:lnTo>
                  <a:lnTo>
                    <a:pt x="85619" y="115673"/>
                  </a:lnTo>
                  <a:lnTo>
                    <a:pt x="84048" y="114796"/>
                  </a:lnTo>
                  <a:lnTo>
                    <a:pt x="82054" y="114137"/>
                  </a:lnTo>
                  <a:lnTo>
                    <a:pt x="79879" y="113699"/>
                  </a:lnTo>
                  <a:lnTo>
                    <a:pt x="77462" y="113542"/>
                  </a:lnTo>
                  <a:lnTo>
                    <a:pt x="28519" y="113542"/>
                  </a:lnTo>
                  <a:lnTo>
                    <a:pt x="26102" y="113699"/>
                  </a:lnTo>
                  <a:lnTo>
                    <a:pt x="23927" y="114137"/>
                  </a:lnTo>
                  <a:lnTo>
                    <a:pt x="21933" y="114796"/>
                  </a:lnTo>
                  <a:lnTo>
                    <a:pt x="20181" y="115673"/>
                  </a:lnTo>
                  <a:lnTo>
                    <a:pt x="18912" y="116708"/>
                  </a:lnTo>
                  <a:lnTo>
                    <a:pt x="18126" y="117899"/>
                  </a:lnTo>
                  <a:lnTo>
                    <a:pt x="17885" y="119216"/>
                  </a:lnTo>
                  <a:lnTo>
                    <a:pt x="17764" y="119467"/>
                  </a:lnTo>
                  <a:lnTo>
                    <a:pt x="17583" y="119623"/>
                  </a:lnTo>
                  <a:lnTo>
                    <a:pt x="17220" y="119811"/>
                  </a:lnTo>
                  <a:lnTo>
                    <a:pt x="16858" y="119937"/>
                  </a:lnTo>
                  <a:lnTo>
                    <a:pt x="16374" y="120000"/>
                  </a:lnTo>
                  <a:lnTo>
                    <a:pt x="1510" y="120000"/>
                  </a:lnTo>
                  <a:lnTo>
                    <a:pt x="1027" y="119937"/>
                  </a:lnTo>
                  <a:lnTo>
                    <a:pt x="604" y="119811"/>
                  </a:lnTo>
                  <a:lnTo>
                    <a:pt x="241" y="119623"/>
                  </a:lnTo>
                  <a:lnTo>
                    <a:pt x="0" y="119467"/>
                  </a:lnTo>
                  <a:lnTo>
                    <a:pt x="0" y="119216"/>
                  </a:lnTo>
                  <a:lnTo>
                    <a:pt x="241" y="116927"/>
                  </a:lnTo>
                  <a:lnTo>
                    <a:pt x="1148" y="114796"/>
                  </a:lnTo>
                  <a:lnTo>
                    <a:pt x="2658" y="112758"/>
                  </a:lnTo>
                  <a:lnTo>
                    <a:pt x="4652" y="110909"/>
                  </a:lnTo>
                  <a:lnTo>
                    <a:pt x="7069" y="109153"/>
                  </a:lnTo>
                  <a:lnTo>
                    <a:pt x="9969" y="107648"/>
                  </a:lnTo>
                  <a:lnTo>
                    <a:pt x="13051" y="106332"/>
                  </a:lnTo>
                  <a:lnTo>
                    <a:pt x="16616" y="105266"/>
                  </a:lnTo>
                  <a:lnTo>
                    <a:pt x="20302" y="104482"/>
                  </a:lnTo>
                  <a:lnTo>
                    <a:pt x="24350" y="104012"/>
                  </a:lnTo>
                  <a:lnTo>
                    <a:pt x="28519" y="103824"/>
                  </a:lnTo>
                  <a:lnTo>
                    <a:pt x="40302" y="103824"/>
                  </a:lnTo>
                  <a:lnTo>
                    <a:pt x="40302" y="77147"/>
                  </a:lnTo>
                  <a:lnTo>
                    <a:pt x="2658" y="77147"/>
                  </a:lnTo>
                  <a:lnTo>
                    <a:pt x="2235" y="77147"/>
                  </a:lnTo>
                  <a:lnTo>
                    <a:pt x="1752" y="77021"/>
                  </a:lnTo>
                  <a:lnTo>
                    <a:pt x="1510" y="76833"/>
                  </a:lnTo>
                  <a:lnTo>
                    <a:pt x="1268" y="76677"/>
                  </a:lnTo>
                  <a:lnTo>
                    <a:pt x="1148" y="76363"/>
                  </a:lnTo>
                  <a:lnTo>
                    <a:pt x="1148" y="64827"/>
                  </a:lnTo>
                  <a:lnTo>
                    <a:pt x="1148" y="64576"/>
                  </a:lnTo>
                  <a:lnTo>
                    <a:pt x="1389" y="64388"/>
                  </a:lnTo>
                  <a:lnTo>
                    <a:pt x="1631" y="64200"/>
                  </a:lnTo>
                  <a:lnTo>
                    <a:pt x="1993" y="64106"/>
                  </a:lnTo>
                  <a:lnTo>
                    <a:pt x="2296" y="64043"/>
                  </a:lnTo>
                  <a:lnTo>
                    <a:pt x="2658" y="63981"/>
                  </a:lnTo>
                  <a:lnTo>
                    <a:pt x="3141" y="63981"/>
                  </a:lnTo>
                  <a:lnTo>
                    <a:pt x="4290" y="64043"/>
                  </a:lnTo>
                  <a:lnTo>
                    <a:pt x="6042" y="64043"/>
                  </a:lnTo>
                  <a:lnTo>
                    <a:pt x="8459" y="64043"/>
                  </a:lnTo>
                  <a:lnTo>
                    <a:pt x="11238" y="64043"/>
                  </a:lnTo>
                  <a:lnTo>
                    <a:pt x="14441" y="64043"/>
                  </a:lnTo>
                  <a:lnTo>
                    <a:pt x="17764" y="64043"/>
                  </a:lnTo>
                  <a:lnTo>
                    <a:pt x="21389" y="64043"/>
                  </a:lnTo>
                  <a:lnTo>
                    <a:pt x="25075" y="64043"/>
                  </a:lnTo>
                  <a:lnTo>
                    <a:pt x="28640" y="64043"/>
                  </a:lnTo>
                  <a:lnTo>
                    <a:pt x="31963" y="64043"/>
                  </a:lnTo>
                  <a:lnTo>
                    <a:pt x="35226" y="64043"/>
                  </a:lnTo>
                  <a:lnTo>
                    <a:pt x="38066" y="64043"/>
                  </a:lnTo>
                  <a:lnTo>
                    <a:pt x="40543" y="64043"/>
                  </a:lnTo>
                  <a:lnTo>
                    <a:pt x="42356" y="64043"/>
                  </a:lnTo>
                  <a:lnTo>
                    <a:pt x="43625" y="64043"/>
                  </a:lnTo>
                  <a:lnTo>
                    <a:pt x="44108" y="64043"/>
                  </a:lnTo>
                  <a:lnTo>
                    <a:pt x="49546" y="63981"/>
                  </a:lnTo>
                  <a:lnTo>
                    <a:pt x="54501" y="63605"/>
                  </a:lnTo>
                  <a:lnTo>
                    <a:pt x="58972" y="63134"/>
                  </a:lnTo>
                  <a:lnTo>
                    <a:pt x="63141" y="62476"/>
                  </a:lnTo>
                  <a:lnTo>
                    <a:pt x="66827" y="61630"/>
                  </a:lnTo>
                  <a:lnTo>
                    <a:pt x="70151" y="60689"/>
                  </a:lnTo>
                  <a:lnTo>
                    <a:pt x="73172" y="59561"/>
                  </a:lnTo>
                  <a:lnTo>
                    <a:pt x="75830" y="58275"/>
                  </a:lnTo>
                  <a:lnTo>
                    <a:pt x="78247" y="56959"/>
                  </a:lnTo>
                  <a:lnTo>
                    <a:pt x="80241" y="55485"/>
                  </a:lnTo>
                  <a:lnTo>
                    <a:pt x="82054" y="53918"/>
                  </a:lnTo>
                  <a:lnTo>
                    <a:pt x="83564" y="52319"/>
                  </a:lnTo>
                  <a:lnTo>
                    <a:pt x="84833" y="50626"/>
                  </a:lnTo>
                  <a:lnTo>
                    <a:pt x="85981" y="48965"/>
                  </a:lnTo>
                  <a:lnTo>
                    <a:pt x="86767" y="47147"/>
                  </a:lnTo>
                  <a:lnTo>
                    <a:pt x="87492" y="45360"/>
                  </a:lnTo>
                  <a:lnTo>
                    <a:pt x="88036" y="43573"/>
                  </a:lnTo>
                  <a:lnTo>
                    <a:pt x="88398" y="41786"/>
                  </a:lnTo>
                  <a:lnTo>
                    <a:pt x="88640" y="40031"/>
                  </a:lnTo>
                  <a:lnTo>
                    <a:pt x="88882" y="38244"/>
                  </a:lnTo>
                  <a:lnTo>
                    <a:pt x="94078" y="721"/>
                  </a:lnTo>
                  <a:lnTo>
                    <a:pt x="94078" y="470"/>
                  </a:lnTo>
                  <a:lnTo>
                    <a:pt x="94320" y="313"/>
                  </a:lnTo>
                  <a:lnTo>
                    <a:pt x="94622" y="125"/>
                  </a:lnTo>
                  <a:lnTo>
                    <a:pt x="95105" y="0"/>
                  </a:lnTo>
                  <a:lnTo>
                    <a:pt x="955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8;p29"/>
            <p:cNvSpPr/>
            <p:nvPr/>
          </p:nvSpPr>
          <p:spPr>
            <a:xfrm>
              <a:off x="4214813" y="1558926"/>
              <a:ext cx="1460500" cy="1370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3" y="0"/>
                  </a:moveTo>
                  <a:lnTo>
                    <a:pt x="15464" y="0"/>
                  </a:lnTo>
                  <a:lnTo>
                    <a:pt x="15791" y="278"/>
                  </a:lnTo>
                  <a:lnTo>
                    <a:pt x="16052" y="556"/>
                  </a:lnTo>
                  <a:lnTo>
                    <a:pt x="16182" y="973"/>
                  </a:lnTo>
                  <a:lnTo>
                    <a:pt x="42088" y="102062"/>
                  </a:lnTo>
                  <a:lnTo>
                    <a:pt x="118760" y="102062"/>
                  </a:lnTo>
                  <a:lnTo>
                    <a:pt x="119151" y="102201"/>
                  </a:lnTo>
                  <a:lnTo>
                    <a:pt x="119477" y="102340"/>
                  </a:lnTo>
                  <a:lnTo>
                    <a:pt x="119738" y="102757"/>
                  </a:lnTo>
                  <a:lnTo>
                    <a:pt x="119869" y="103035"/>
                  </a:lnTo>
                  <a:lnTo>
                    <a:pt x="120000" y="103383"/>
                  </a:lnTo>
                  <a:lnTo>
                    <a:pt x="120000" y="118679"/>
                  </a:lnTo>
                  <a:lnTo>
                    <a:pt x="119869" y="119235"/>
                  </a:lnTo>
                  <a:lnTo>
                    <a:pt x="119738" y="119443"/>
                  </a:lnTo>
                  <a:lnTo>
                    <a:pt x="119477" y="119721"/>
                  </a:lnTo>
                  <a:lnTo>
                    <a:pt x="119151" y="120000"/>
                  </a:lnTo>
                  <a:lnTo>
                    <a:pt x="118760" y="120000"/>
                  </a:lnTo>
                  <a:lnTo>
                    <a:pt x="30277" y="120000"/>
                  </a:lnTo>
                  <a:lnTo>
                    <a:pt x="29755" y="120000"/>
                  </a:lnTo>
                  <a:lnTo>
                    <a:pt x="29559" y="119721"/>
                  </a:lnTo>
                  <a:lnTo>
                    <a:pt x="29168" y="119443"/>
                  </a:lnTo>
                  <a:lnTo>
                    <a:pt x="29037" y="119096"/>
                  </a:lnTo>
                  <a:lnTo>
                    <a:pt x="0" y="5701"/>
                  </a:lnTo>
                  <a:lnTo>
                    <a:pt x="0" y="5353"/>
                  </a:lnTo>
                  <a:lnTo>
                    <a:pt x="0" y="5075"/>
                  </a:lnTo>
                  <a:lnTo>
                    <a:pt x="130" y="4658"/>
                  </a:lnTo>
                  <a:lnTo>
                    <a:pt x="261" y="4380"/>
                  </a:lnTo>
                  <a:lnTo>
                    <a:pt x="652" y="4101"/>
                  </a:lnTo>
                  <a:lnTo>
                    <a:pt x="848" y="3962"/>
                  </a:lnTo>
                  <a:lnTo>
                    <a:pt x="14681" y="0"/>
                  </a:lnTo>
                  <a:lnTo>
                    <a:pt x="150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9;p14"/>
          <p:cNvSpPr txBox="1">
            <a:spLocks/>
          </p:cNvSpPr>
          <p:nvPr/>
        </p:nvSpPr>
        <p:spPr>
          <a:xfrm flipH="1">
            <a:off x="213131" y="2373190"/>
            <a:ext cx="1387746" cy="99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Demand Management Bypass Authorization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59;p14"/>
          <p:cNvSpPr txBox="1">
            <a:spLocks/>
          </p:cNvSpPr>
          <p:nvPr/>
        </p:nvSpPr>
        <p:spPr>
          <a:xfrm>
            <a:off x="2622534" y="2373190"/>
            <a:ext cx="6301259" cy="147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document serves as a sing-off for all RPA Candidates that will bypass the demand management process;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document must have all fields completed in order to be considered as an exception;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document should have all the signatories and should be attached to the business case</a:t>
            </a:r>
          </a:p>
        </p:txBody>
      </p:sp>
      <p:sp>
        <p:nvSpPr>
          <p:cNvPr id="53" name="Google Shape;205;p27"/>
          <p:cNvSpPr/>
          <p:nvPr/>
        </p:nvSpPr>
        <p:spPr>
          <a:xfrm>
            <a:off x="2642416" y="681463"/>
            <a:ext cx="544470" cy="626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006" y="86048"/>
                </a:moveTo>
                <a:lnTo>
                  <a:pt x="88427" y="86102"/>
                </a:lnTo>
                <a:lnTo>
                  <a:pt x="89788" y="86424"/>
                </a:lnTo>
                <a:lnTo>
                  <a:pt x="91088" y="86908"/>
                </a:lnTo>
                <a:lnTo>
                  <a:pt x="92268" y="87526"/>
                </a:lnTo>
                <a:lnTo>
                  <a:pt x="93266" y="88279"/>
                </a:lnTo>
                <a:lnTo>
                  <a:pt x="94173" y="89193"/>
                </a:lnTo>
                <a:lnTo>
                  <a:pt x="94899" y="90215"/>
                </a:lnTo>
                <a:lnTo>
                  <a:pt x="95443" y="91344"/>
                </a:lnTo>
                <a:lnTo>
                  <a:pt x="95776" y="92553"/>
                </a:lnTo>
                <a:lnTo>
                  <a:pt x="95897" y="93790"/>
                </a:lnTo>
                <a:lnTo>
                  <a:pt x="95897" y="108037"/>
                </a:lnTo>
                <a:lnTo>
                  <a:pt x="86703" y="108037"/>
                </a:lnTo>
                <a:lnTo>
                  <a:pt x="86703" y="93306"/>
                </a:lnTo>
                <a:lnTo>
                  <a:pt x="86582" y="91827"/>
                </a:lnTo>
                <a:lnTo>
                  <a:pt x="86280" y="90376"/>
                </a:lnTo>
                <a:lnTo>
                  <a:pt x="85826" y="88978"/>
                </a:lnTo>
                <a:lnTo>
                  <a:pt x="85191" y="87634"/>
                </a:lnTo>
                <a:lnTo>
                  <a:pt x="84435" y="86370"/>
                </a:lnTo>
                <a:lnTo>
                  <a:pt x="85705" y="86102"/>
                </a:lnTo>
                <a:lnTo>
                  <a:pt x="87006" y="86048"/>
                </a:lnTo>
                <a:close/>
                <a:moveTo>
                  <a:pt x="8951" y="86048"/>
                </a:moveTo>
                <a:lnTo>
                  <a:pt x="10221" y="86102"/>
                </a:lnTo>
                <a:lnTo>
                  <a:pt x="11461" y="86370"/>
                </a:lnTo>
                <a:lnTo>
                  <a:pt x="10705" y="87634"/>
                </a:lnTo>
                <a:lnTo>
                  <a:pt x="10070" y="88978"/>
                </a:lnTo>
                <a:lnTo>
                  <a:pt x="9616" y="90376"/>
                </a:lnTo>
                <a:lnTo>
                  <a:pt x="9314" y="91827"/>
                </a:lnTo>
                <a:lnTo>
                  <a:pt x="9223" y="93306"/>
                </a:lnTo>
                <a:lnTo>
                  <a:pt x="9223" y="108037"/>
                </a:lnTo>
                <a:lnTo>
                  <a:pt x="0" y="108037"/>
                </a:lnTo>
                <a:lnTo>
                  <a:pt x="0" y="93790"/>
                </a:lnTo>
                <a:lnTo>
                  <a:pt x="120" y="92553"/>
                </a:lnTo>
                <a:lnTo>
                  <a:pt x="453" y="91344"/>
                </a:lnTo>
                <a:lnTo>
                  <a:pt x="997" y="90215"/>
                </a:lnTo>
                <a:lnTo>
                  <a:pt x="1754" y="89193"/>
                </a:lnTo>
                <a:lnTo>
                  <a:pt x="2631" y="88279"/>
                </a:lnTo>
                <a:lnTo>
                  <a:pt x="3659" y="87526"/>
                </a:lnTo>
                <a:lnTo>
                  <a:pt x="4838" y="86881"/>
                </a:lnTo>
                <a:lnTo>
                  <a:pt x="6139" y="86397"/>
                </a:lnTo>
                <a:lnTo>
                  <a:pt x="7530" y="86102"/>
                </a:lnTo>
                <a:lnTo>
                  <a:pt x="8951" y="86048"/>
                </a:lnTo>
                <a:close/>
                <a:moveTo>
                  <a:pt x="70796" y="82069"/>
                </a:moveTo>
                <a:lnTo>
                  <a:pt x="72550" y="82177"/>
                </a:lnTo>
                <a:lnTo>
                  <a:pt x="74243" y="82473"/>
                </a:lnTo>
                <a:lnTo>
                  <a:pt x="75816" y="82956"/>
                </a:lnTo>
                <a:lnTo>
                  <a:pt x="77328" y="83602"/>
                </a:lnTo>
                <a:lnTo>
                  <a:pt x="78719" y="84408"/>
                </a:lnTo>
                <a:lnTo>
                  <a:pt x="79929" y="85376"/>
                </a:lnTo>
                <a:lnTo>
                  <a:pt x="81018" y="86424"/>
                </a:lnTo>
                <a:lnTo>
                  <a:pt x="81925" y="87634"/>
                </a:lnTo>
                <a:lnTo>
                  <a:pt x="82681" y="88951"/>
                </a:lnTo>
                <a:lnTo>
                  <a:pt x="83256" y="90322"/>
                </a:lnTo>
                <a:lnTo>
                  <a:pt x="83618" y="91774"/>
                </a:lnTo>
                <a:lnTo>
                  <a:pt x="83739" y="93306"/>
                </a:lnTo>
                <a:lnTo>
                  <a:pt x="83739" y="113521"/>
                </a:lnTo>
                <a:lnTo>
                  <a:pt x="69647" y="113521"/>
                </a:lnTo>
                <a:lnTo>
                  <a:pt x="69647" y="91102"/>
                </a:lnTo>
                <a:lnTo>
                  <a:pt x="69495" y="89274"/>
                </a:lnTo>
                <a:lnTo>
                  <a:pt x="69163" y="87500"/>
                </a:lnTo>
                <a:lnTo>
                  <a:pt x="68679" y="85806"/>
                </a:lnTo>
                <a:lnTo>
                  <a:pt x="68014" y="84139"/>
                </a:lnTo>
                <a:lnTo>
                  <a:pt x="67197" y="82580"/>
                </a:lnTo>
                <a:lnTo>
                  <a:pt x="68346" y="82338"/>
                </a:lnTo>
                <a:lnTo>
                  <a:pt x="69556" y="82150"/>
                </a:lnTo>
                <a:lnTo>
                  <a:pt x="70796" y="82069"/>
                </a:lnTo>
                <a:close/>
                <a:moveTo>
                  <a:pt x="25100" y="82069"/>
                </a:moveTo>
                <a:lnTo>
                  <a:pt x="26340" y="82150"/>
                </a:lnTo>
                <a:lnTo>
                  <a:pt x="27550" y="82338"/>
                </a:lnTo>
                <a:lnTo>
                  <a:pt x="28729" y="82607"/>
                </a:lnTo>
                <a:lnTo>
                  <a:pt x="27883" y="84193"/>
                </a:lnTo>
                <a:lnTo>
                  <a:pt x="27187" y="85806"/>
                </a:lnTo>
                <a:lnTo>
                  <a:pt x="26673" y="87526"/>
                </a:lnTo>
                <a:lnTo>
                  <a:pt x="26340" y="89274"/>
                </a:lnTo>
                <a:lnTo>
                  <a:pt x="26250" y="91102"/>
                </a:lnTo>
                <a:lnTo>
                  <a:pt x="26250" y="113521"/>
                </a:lnTo>
                <a:lnTo>
                  <a:pt x="12187" y="113521"/>
                </a:lnTo>
                <a:lnTo>
                  <a:pt x="12187" y="93306"/>
                </a:lnTo>
                <a:lnTo>
                  <a:pt x="12338" y="91774"/>
                </a:lnTo>
                <a:lnTo>
                  <a:pt x="12671" y="90322"/>
                </a:lnTo>
                <a:lnTo>
                  <a:pt x="13215" y="88951"/>
                </a:lnTo>
                <a:lnTo>
                  <a:pt x="13971" y="87634"/>
                </a:lnTo>
                <a:lnTo>
                  <a:pt x="14879" y="86424"/>
                </a:lnTo>
                <a:lnTo>
                  <a:pt x="15967" y="85376"/>
                </a:lnTo>
                <a:lnTo>
                  <a:pt x="17177" y="84408"/>
                </a:lnTo>
                <a:lnTo>
                  <a:pt x="18568" y="83602"/>
                </a:lnTo>
                <a:lnTo>
                  <a:pt x="20080" y="82956"/>
                </a:lnTo>
                <a:lnTo>
                  <a:pt x="21653" y="82473"/>
                </a:lnTo>
                <a:lnTo>
                  <a:pt x="23316" y="82177"/>
                </a:lnTo>
                <a:lnTo>
                  <a:pt x="25100" y="82069"/>
                </a:lnTo>
                <a:close/>
                <a:moveTo>
                  <a:pt x="47963" y="74811"/>
                </a:moveTo>
                <a:lnTo>
                  <a:pt x="50141" y="74919"/>
                </a:lnTo>
                <a:lnTo>
                  <a:pt x="52227" y="75241"/>
                </a:lnTo>
                <a:lnTo>
                  <a:pt x="54284" y="75752"/>
                </a:lnTo>
                <a:lnTo>
                  <a:pt x="56219" y="76478"/>
                </a:lnTo>
                <a:lnTo>
                  <a:pt x="58004" y="77338"/>
                </a:lnTo>
                <a:lnTo>
                  <a:pt x="59667" y="78387"/>
                </a:lnTo>
                <a:lnTo>
                  <a:pt x="61179" y="79569"/>
                </a:lnTo>
                <a:lnTo>
                  <a:pt x="62570" y="80913"/>
                </a:lnTo>
                <a:lnTo>
                  <a:pt x="63780" y="82365"/>
                </a:lnTo>
                <a:lnTo>
                  <a:pt x="64778" y="83924"/>
                </a:lnTo>
                <a:lnTo>
                  <a:pt x="65625" y="85591"/>
                </a:lnTo>
                <a:lnTo>
                  <a:pt x="66199" y="87338"/>
                </a:lnTo>
                <a:lnTo>
                  <a:pt x="66592" y="89193"/>
                </a:lnTo>
                <a:lnTo>
                  <a:pt x="66713" y="91102"/>
                </a:lnTo>
                <a:lnTo>
                  <a:pt x="66713" y="120000"/>
                </a:lnTo>
                <a:lnTo>
                  <a:pt x="29213" y="120000"/>
                </a:lnTo>
                <a:lnTo>
                  <a:pt x="29213" y="91102"/>
                </a:lnTo>
                <a:lnTo>
                  <a:pt x="29364" y="89193"/>
                </a:lnTo>
                <a:lnTo>
                  <a:pt x="29727" y="87338"/>
                </a:lnTo>
                <a:lnTo>
                  <a:pt x="30302" y="85591"/>
                </a:lnTo>
                <a:lnTo>
                  <a:pt x="31118" y="83924"/>
                </a:lnTo>
                <a:lnTo>
                  <a:pt x="32147" y="82365"/>
                </a:lnTo>
                <a:lnTo>
                  <a:pt x="33326" y="80913"/>
                </a:lnTo>
                <a:lnTo>
                  <a:pt x="34717" y="79569"/>
                </a:lnTo>
                <a:lnTo>
                  <a:pt x="36260" y="78387"/>
                </a:lnTo>
                <a:lnTo>
                  <a:pt x="37923" y="77338"/>
                </a:lnTo>
                <a:lnTo>
                  <a:pt x="39737" y="76478"/>
                </a:lnTo>
                <a:lnTo>
                  <a:pt x="41643" y="75752"/>
                </a:lnTo>
                <a:lnTo>
                  <a:pt x="43669" y="75241"/>
                </a:lnTo>
                <a:lnTo>
                  <a:pt x="45786" y="74919"/>
                </a:lnTo>
                <a:lnTo>
                  <a:pt x="47963" y="74811"/>
                </a:lnTo>
                <a:close/>
                <a:moveTo>
                  <a:pt x="87006" y="73924"/>
                </a:moveTo>
                <a:lnTo>
                  <a:pt x="88094" y="74005"/>
                </a:lnTo>
                <a:lnTo>
                  <a:pt x="89092" y="74301"/>
                </a:lnTo>
                <a:lnTo>
                  <a:pt x="90000" y="74731"/>
                </a:lnTo>
                <a:lnTo>
                  <a:pt x="90786" y="75295"/>
                </a:lnTo>
                <a:lnTo>
                  <a:pt x="91481" y="75994"/>
                </a:lnTo>
                <a:lnTo>
                  <a:pt x="91965" y="76801"/>
                </a:lnTo>
                <a:lnTo>
                  <a:pt x="92268" y="77661"/>
                </a:lnTo>
                <a:lnTo>
                  <a:pt x="92389" y="78629"/>
                </a:lnTo>
                <a:lnTo>
                  <a:pt x="92268" y="79569"/>
                </a:lnTo>
                <a:lnTo>
                  <a:pt x="91965" y="80483"/>
                </a:lnTo>
                <a:lnTo>
                  <a:pt x="91481" y="81263"/>
                </a:lnTo>
                <a:lnTo>
                  <a:pt x="90786" y="81962"/>
                </a:lnTo>
                <a:lnTo>
                  <a:pt x="90000" y="82553"/>
                </a:lnTo>
                <a:lnTo>
                  <a:pt x="89092" y="82983"/>
                </a:lnTo>
                <a:lnTo>
                  <a:pt x="88094" y="83279"/>
                </a:lnTo>
                <a:lnTo>
                  <a:pt x="87006" y="83333"/>
                </a:lnTo>
                <a:lnTo>
                  <a:pt x="85917" y="83279"/>
                </a:lnTo>
                <a:lnTo>
                  <a:pt x="84858" y="82983"/>
                </a:lnTo>
                <a:lnTo>
                  <a:pt x="83951" y="82553"/>
                </a:lnTo>
                <a:lnTo>
                  <a:pt x="83135" y="81962"/>
                </a:lnTo>
                <a:lnTo>
                  <a:pt x="82469" y="81263"/>
                </a:lnTo>
                <a:lnTo>
                  <a:pt x="81985" y="80483"/>
                </a:lnTo>
                <a:lnTo>
                  <a:pt x="81653" y="79569"/>
                </a:lnTo>
                <a:lnTo>
                  <a:pt x="81502" y="78629"/>
                </a:lnTo>
                <a:lnTo>
                  <a:pt x="81653" y="77661"/>
                </a:lnTo>
                <a:lnTo>
                  <a:pt x="81985" y="76801"/>
                </a:lnTo>
                <a:lnTo>
                  <a:pt x="82469" y="75994"/>
                </a:lnTo>
                <a:lnTo>
                  <a:pt x="83135" y="75295"/>
                </a:lnTo>
                <a:lnTo>
                  <a:pt x="83951" y="74731"/>
                </a:lnTo>
                <a:lnTo>
                  <a:pt x="84858" y="74301"/>
                </a:lnTo>
                <a:lnTo>
                  <a:pt x="85917" y="74005"/>
                </a:lnTo>
                <a:lnTo>
                  <a:pt x="87006" y="73924"/>
                </a:lnTo>
                <a:close/>
                <a:moveTo>
                  <a:pt x="8951" y="73924"/>
                </a:moveTo>
                <a:lnTo>
                  <a:pt x="10040" y="74005"/>
                </a:lnTo>
                <a:lnTo>
                  <a:pt x="11038" y="74301"/>
                </a:lnTo>
                <a:lnTo>
                  <a:pt x="11945" y="74731"/>
                </a:lnTo>
                <a:lnTo>
                  <a:pt x="12731" y="75295"/>
                </a:lnTo>
                <a:lnTo>
                  <a:pt x="13427" y="75994"/>
                </a:lnTo>
                <a:lnTo>
                  <a:pt x="13911" y="76801"/>
                </a:lnTo>
                <a:lnTo>
                  <a:pt x="14243" y="77661"/>
                </a:lnTo>
                <a:lnTo>
                  <a:pt x="14334" y="78629"/>
                </a:lnTo>
                <a:lnTo>
                  <a:pt x="14243" y="79569"/>
                </a:lnTo>
                <a:lnTo>
                  <a:pt x="13911" y="80483"/>
                </a:lnTo>
                <a:lnTo>
                  <a:pt x="13427" y="81263"/>
                </a:lnTo>
                <a:lnTo>
                  <a:pt x="12731" y="81962"/>
                </a:lnTo>
                <a:lnTo>
                  <a:pt x="11945" y="82553"/>
                </a:lnTo>
                <a:lnTo>
                  <a:pt x="11038" y="82983"/>
                </a:lnTo>
                <a:lnTo>
                  <a:pt x="10040" y="83279"/>
                </a:lnTo>
                <a:lnTo>
                  <a:pt x="8951" y="83333"/>
                </a:lnTo>
                <a:lnTo>
                  <a:pt x="7862" y="83279"/>
                </a:lnTo>
                <a:lnTo>
                  <a:pt x="6834" y="82983"/>
                </a:lnTo>
                <a:lnTo>
                  <a:pt x="5927" y="82553"/>
                </a:lnTo>
                <a:lnTo>
                  <a:pt x="5080" y="81962"/>
                </a:lnTo>
                <a:lnTo>
                  <a:pt x="4475" y="81263"/>
                </a:lnTo>
                <a:lnTo>
                  <a:pt x="3961" y="80483"/>
                </a:lnTo>
                <a:lnTo>
                  <a:pt x="3629" y="79569"/>
                </a:lnTo>
                <a:lnTo>
                  <a:pt x="3508" y="78629"/>
                </a:lnTo>
                <a:lnTo>
                  <a:pt x="3629" y="77661"/>
                </a:lnTo>
                <a:lnTo>
                  <a:pt x="3961" y="76801"/>
                </a:lnTo>
                <a:lnTo>
                  <a:pt x="4475" y="75994"/>
                </a:lnTo>
                <a:lnTo>
                  <a:pt x="5080" y="75295"/>
                </a:lnTo>
                <a:lnTo>
                  <a:pt x="5927" y="74731"/>
                </a:lnTo>
                <a:lnTo>
                  <a:pt x="6834" y="74301"/>
                </a:lnTo>
                <a:lnTo>
                  <a:pt x="7862" y="74005"/>
                </a:lnTo>
                <a:lnTo>
                  <a:pt x="8951" y="73924"/>
                </a:lnTo>
                <a:close/>
                <a:moveTo>
                  <a:pt x="70796" y="65295"/>
                </a:moveTo>
                <a:lnTo>
                  <a:pt x="72278" y="65430"/>
                </a:lnTo>
                <a:lnTo>
                  <a:pt x="73639" y="65752"/>
                </a:lnTo>
                <a:lnTo>
                  <a:pt x="74909" y="66290"/>
                </a:lnTo>
                <a:lnTo>
                  <a:pt x="76028" y="66989"/>
                </a:lnTo>
                <a:lnTo>
                  <a:pt x="76995" y="67822"/>
                </a:lnTo>
                <a:lnTo>
                  <a:pt x="77782" y="68790"/>
                </a:lnTo>
                <a:lnTo>
                  <a:pt x="78417" y="69892"/>
                </a:lnTo>
                <a:lnTo>
                  <a:pt x="78780" y="71102"/>
                </a:lnTo>
                <a:lnTo>
                  <a:pt x="78931" y="72338"/>
                </a:lnTo>
                <a:lnTo>
                  <a:pt x="78780" y="73602"/>
                </a:lnTo>
                <a:lnTo>
                  <a:pt x="78417" y="74811"/>
                </a:lnTo>
                <a:lnTo>
                  <a:pt x="77782" y="75887"/>
                </a:lnTo>
                <a:lnTo>
                  <a:pt x="76995" y="76881"/>
                </a:lnTo>
                <a:lnTo>
                  <a:pt x="76028" y="77715"/>
                </a:lnTo>
                <a:lnTo>
                  <a:pt x="74909" y="78387"/>
                </a:lnTo>
                <a:lnTo>
                  <a:pt x="73639" y="78951"/>
                </a:lnTo>
                <a:lnTo>
                  <a:pt x="72278" y="79274"/>
                </a:lnTo>
                <a:lnTo>
                  <a:pt x="70796" y="79381"/>
                </a:lnTo>
                <a:lnTo>
                  <a:pt x="69375" y="79274"/>
                </a:lnTo>
                <a:lnTo>
                  <a:pt x="68014" y="78951"/>
                </a:lnTo>
                <a:lnTo>
                  <a:pt x="66743" y="78387"/>
                </a:lnTo>
                <a:lnTo>
                  <a:pt x="65625" y="77715"/>
                </a:lnTo>
                <a:lnTo>
                  <a:pt x="64657" y="76881"/>
                </a:lnTo>
                <a:lnTo>
                  <a:pt x="63870" y="75887"/>
                </a:lnTo>
                <a:lnTo>
                  <a:pt x="63235" y="74811"/>
                </a:lnTo>
                <a:lnTo>
                  <a:pt x="62842" y="73602"/>
                </a:lnTo>
                <a:lnTo>
                  <a:pt x="62721" y="72338"/>
                </a:lnTo>
                <a:lnTo>
                  <a:pt x="62842" y="71102"/>
                </a:lnTo>
                <a:lnTo>
                  <a:pt x="63235" y="69892"/>
                </a:lnTo>
                <a:lnTo>
                  <a:pt x="63870" y="68790"/>
                </a:lnTo>
                <a:lnTo>
                  <a:pt x="64657" y="67822"/>
                </a:lnTo>
                <a:lnTo>
                  <a:pt x="65625" y="66989"/>
                </a:lnTo>
                <a:lnTo>
                  <a:pt x="66743" y="66290"/>
                </a:lnTo>
                <a:lnTo>
                  <a:pt x="68014" y="65752"/>
                </a:lnTo>
                <a:lnTo>
                  <a:pt x="69375" y="65430"/>
                </a:lnTo>
                <a:lnTo>
                  <a:pt x="70796" y="65295"/>
                </a:lnTo>
                <a:close/>
                <a:moveTo>
                  <a:pt x="25100" y="65295"/>
                </a:moveTo>
                <a:lnTo>
                  <a:pt x="26552" y="65430"/>
                </a:lnTo>
                <a:lnTo>
                  <a:pt x="27883" y="65752"/>
                </a:lnTo>
                <a:lnTo>
                  <a:pt x="29153" y="66290"/>
                </a:lnTo>
                <a:lnTo>
                  <a:pt x="30272" y="66989"/>
                </a:lnTo>
                <a:lnTo>
                  <a:pt x="31270" y="67822"/>
                </a:lnTo>
                <a:lnTo>
                  <a:pt x="32056" y="68790"/>
                </a:lnTo>
                <a:lnTo>
                  <a:pt x="32661" y="69892"/>
                </a:lnTo>
                <a:lnTo>
                  <a:pt x="33024" y="71102"/>
                </a:lnTo>
                <a:lnTo>
                  <a:pt x="33145" y="72338"/>
                </a:lnTo>
                <a:lnTo>
                  <a:pt x="33024" y="73602"/>
                </a:lnTo>
                <a:lnTo>
                  <a:pt x="32661" y="74811"/>
                </a:lnTo>
                <a:lnTo>
                  <a:pt x="32056" y="75887"/>
                </a:lnTo>
                <a:lnTo>
                  <a:pt x="31270" y="76881"/>
                </a:lnTo>
                <a:lnTo>
                  <a:pt x="30272" y="77715"/>
                </a:lnTo>
                <a:lnTo>
                  <a:pt x="29153" y="78387"/>
                </a:lnTo>
                <a:lnTo>
                  <a:pt x="27883" y="78951"/>
                </a:lnTo>
                <a:lnTo>
                  <a:pt x="26552" y="79274"/>
                </a:lnTo>
                <a:lnTo>
                  <a:pt x="25100" y="79381"/>
                </a:lnTo>
                <a:lnTo>
                  <a:pt x="23618" y="79274"/>
                </a:lnTo>
                <a:lnTo>
                  <a:pt x="22288" y="78951"/>
                </a:lnTo>
                <a:lnTo>
                  <a:pt x="21018" y="78387"/>
                </a:lnTo>
                <a:lnTo>
                  <a:pt x="19899" y="77715"/>
                </a:lnTo>
                <a:lnTo>
                  <a:pt x="18901" y="76881"/>
                </a:lnTo>
                <a:lnTo>
                  <a:pt x="18114" y="75887"/>
                </a:lnTo>
                <a:lnTo>
                  <a:pt x="17510" y="74811"/>
                </a:lnTo>
                <a:lnTo>
                  <a:pt x="17147" y="73602"/>
                </a:lnTo>
                <a:lnTo>
                  <a:pt x="17026" y="72338"/>
                </a:lnTo>
                <a:lnTo>
                  <a:pt x="17147" y="71102"/>
                </a:lnTo>
                <a:lnTo>
                  <a:pt x="17510" y="69892"/>
                </a:lnTo>
                <a:lnTo>
                  <a:pt x="18114" y="68790"/>
                </a:lnTo>
                <a:lnTo>
                  <a:pt x="18901" y="67822"/>
                </a:lnTo>
                <a:lnTo>
                  <a:pt x="19899" y="66989"/>
                </a:lnTo>
                <a:lnTo>
                  <a:pt x="21018" y="66290"/>
                </a:lnTo>
                <a:lnTo>
                  <a:pt x="22288" y="65752"/>
                </a:lnTo>
                <a:lnTo>
                  <a:pt x="23618" y="65430"/>
                </a:lnTo>
                <a:lnTo>
                  <a:pt x="25100" y="65295"/>
                </a:lnTo>
                <a:close/>
                <a:moveTo>
                  <a:pt x="47963" y="51263"/>
                </a:moveTo>
                <a:lnTo>
                  <a:pt x="49717" y="51424"/>
                </a:lnTo>
                <a:lnTo>
                  <a:pt x="51381" y="51747"/>
                </a:lnTo>
                <a:lnTo>
                  <a:pt x="52983" y="52258"/>
                </a:lnTo>
                <a:lnTo>
                  <a:pt x="54435" y="52956"/>
                </a:lnTo>
                <a:lnTo>
                  <a:pt x="55796" y="53844"/>
                </a:lnTo>
                <a:lnTo>
                  <a:pt x="56945" y="54865"/>
                </a:lnTo>
                <a:lnTo>
                  <a:pt x="57973" y="56048"/>
                </a:lnTo>
                <a:lnTo>
                  <a:pt x="58790" y="57311"/>
                </a:lnTo>
                <a:lnTo>
                  <a:pt x="59395" y="58682"/>
                </a:lnTo>
                <a:lnTo>
                  <a:pt x="59758" y="60134"/>
                </a:lnTo>
                <a:lnTo>
                  <a:pt x="59879" y="61666"/>
                </a:lnTo>
                <a:lnTo>
                  <a:pt x="59758" y="63198"/>
                </a:lnTo>
                <a:lnTo>
                  <a:pt x="59395" y="64650"/>
                </a:lnTo>
                <a:lnTo>
                  <a:pt x="58790" y="66048"/>
                </a:lnTo>
                <a:lnTo>
                  <a:pt x="57973" y="67311"/>
                </a:lnTo>
                <a:lnTo>
                  <a:pt x="56945" y="68467"/>
                </a:lnTo>
                <a:lnTo>
                  <a:pt x="55796" y="69489"/>
                </a:lnTo>
                <a:lnTo>
                  <a:pt x="54435" y="70403"/>
                </a:lnTo>
                <a:lnTo>
                  <a:pt x="52983" y="71102"/>
                </a:lnTo>
                <a:lnTo>
                  <a:pt x="51381" y="71639"/>
                </a:lnTo>
                <a:lnTo>
                  <a:pt x="49717" y="71962"/>
                </a:lnTo>
                <a:lnTo>
                  <a:pt x="47963" y="72069"/>
                </a:lnTo>
                <a:lnTo>
                  <a:pt x="46179" y="71962"/>
                </a:lnTo>
                <a:lnTo>
                  <a:pt x="44485" y="71639"/>
                </a:lnTo>
                <a:lnTo>
                  <a:pt x="42913" y="71102"/>
                </a:lnTo>
                <a:lnTo>
                  <a:pt x="41431" y="70403"/>
                </a:lnTo>
                <a:lnTo>
                  <a:pt x="40100" y="69489"/>
                </a:lnTo>
                <a:lnTo>
                  <a:pt x="38921" y="68467"/>
                </a:lnTo>
                <a:lnTo>
                  <a:pt x="37923" y="67311"/>
                </a:lnTo>
                <a:lnTo>
                  <a:pt x="37137" y="66048"/>
                </a:lnTo>
                <a:lnTo>
                  <a:pt x="36502" y="64650"/>
                </a:lnTo>
                <a:lnTo>
                  <a:pt x="36139" y="63198"/>
                </a:lnTo>
                <a:lnTo>
                  <a:pt x="36018" y="61666"/>
                </a:lnTo>
                <a:lnTo>
                  <a:pt x="36139" y="60134"/>
                </a:lnTo>
                <a:lnTo>
                  <a:pt x="36502" y="58682"/>
                </a:lnTo>
                <a:lnTo>
                  <a:pt x="37137" y="57311"/>
                </a:lnTo>
                <a:lnTo>
                  <a:pt x="37923" y="56048"/>
                </a:lnTo>
                <a:lnTo>
                  <a:pt x="38921" y="54865"/>
                </a:lnTo>
                <a:lnTo>
                  <a:pt x="40100" y="53844"/>
                </a:lnTo>
                <a:lnTo>
                  <a:pt x="41431" y="52956"/>
                </a:lnTo>
                <a:lnTo>
                  <a:pt x="42913" y="52258"/>
                </a:lnTo>
                <a:lnTo>
                  <a:pt x="44485" y="51747"/>
                </a:lnTo>
                <a:lnTo>
                  <a:pt x="46179" y="51424"/>
                </a:lnTo>
                <a:lnTo>
                  <a:pt x="47963" y="51263"/>
                </a:lnTo>
                <a:close/>
                <a:moveTo>
                  <a:pt x="59122" y="4247"/>
                </a:moveTo>
                <a:lnTo>
                  <a:pt x="57701" y="4354"/>
                </a:lnTo>
                <a:lnTo>
                  <a:pt x="56370" y="4650"/>
                </a:lnTo>
                <a:lnTo>
                  <a:pt x="55131" y="5080"/>
                </a:lnTo>
                <a:lnTo>
                  <a:pt x="53981" y="5698"/>
                </a:lnTo>
                <a:lnTo>
                  <a:pt x="52953" y="6478"/>
                </a:lnTo>
                <a:lnTo>
                  <a:pt x="52076" y="7392"/>
                </a:lnTo>
                <a:lnTo>
                  <a:pt x="51350" y="8360"/>
                </a:lnTo>
                <a:lnTo>
                  <a:pt x="50806" y="9462"/>
                </a:lnTo>
                <a:lnTo>
                  <a:pt x="50473" y="10618"/>
                </a:lnTo>
                <a:lnTo>
                  <a:pt x="50383" y="11854"/>
                </a:lnTo>
                <a:lnTo>
                  <a:pt x="50383" y="31263"/>
                </a:lnTo>
                <a:lnTo>
                  <a:pt x="50473" y="32500"/>
                </a:lnTo>
                <a:lnTo>
                  <a:pt x="50806" y="33682"/>
                </a:lnTo>
                <a:lnTo>
                  <a:pt x="51350" y="34758"/>
                </a:lnTo>
                <a:lnTo>
                  <a:pt x="52076" y="35779"/>
                </a:lnTo>
                <a:lnTo>
                  <a:pt x="52953" y="36666"/>
                </a:lnTo>
                <a:lnTo>
                  <a:pt x="53981" y="37419"/>
                </a:lnTo>
                <a:lnTo>
                  <a:pt x="55131" y="38037"/>
                </a:lnTo>
                <a:lnTo>
                  <a:pt x="56370" y="38521"/>
                </a:lnTo>
                <a:lnTo>
                  <a:pt x="57701" y="38790"/>
                </a:lnTo>
                <a:lnTo>
                  <a:pt x="59122" y="38897"/>
                </a:lnTo>
                <a:lnTo>
                  <a:pt x="68891" y="38897"/>
                </a:lnTo>
                <a:lnTo>
                  <a:pt x="68891" y="48387"/>
                </a:lnTo>
                <a:lnTo>
                  <a:pt x="79808" y="38897"/>
                </a:lnTo>
                <a:lnTo>
                  <a:pt x="106360" y="38897"/>
                </a:lnTo>
                <a:lnTo>
                  <a:pt x="107782" y="38790"/>
                </a:lnTo>
                <a:lnTo>
                  <a:pt x="109112" y="38521"/>
                </a:lnTo>
                <a:lnTo>
                  <a:pt x="110383" y="38037"/>
                </a:lnTo>
                <a:lnTo>
                  <a:pt x="111502" y="37419"/>
                </a:lnTo>
                <a:lnTo>
                  <a:pt x="112500" y="36666"/>
                </a:lnTo>
                <a:lnTo>
                  <a:pt x="113377" y="35779"/>
                </a:lnTo>
                <a:lnTo>
                  <a:pt x="114102" y="34758"/>
                </a:lnTo>
                <a:lnTo>
                  <a:pt x="114647" y="33682"/>
                </a:lnTo>
                <a:lnTo>
                  <a:pt x="114979" y="32500"/>
                </a:lnTo>
                <a:lnTo>
                  <a:pt x="115100" y="31263"/>
                </a:lnTo>
                <a:lnTo>
                  <a:pt x="115100" y="11854"/>
                </a:lnTo>
                <a:lnTo>
                  <a:pt x="114979" y="10618"/>
                </a:lnTo>
                <a:lnTo>
                  <a:pt x="114647" y="9462"/>
                </a:lnTo>
                <a:lnTo>
                  <a:pt x="114102" y="8360"/>
                </a:lnTo>
                <a:lnTo>
                  <a:pt x="113377" y="7392"/>
                </a:lnTo>
                <a:lnTo>
                  <a:pt x="112500" y="6478"/>
                </a:lnTo>
                <a:lnTo>
                  <a:pt x="111502" y="5698"/>
                </a:lnTo>
                <a:lnTo>
                  <a:pt x="110383" y="5080"/>
                </a:lnTo>
                <a:lnTo>
                  <a:pt x="109112" y="4650"/>
                </a:lnTo>
                <a:lnTo>
                  <a:pt x="107782" y="4354"/>
                </a:lnTo>
                <a:lnTo>
                  <a:pt x="106360" y="4247"/>
                </a:lnTo>
                <a:lnTo>
                  <a:pt x="59122" y="4247"/>
                </a:lnTo>
                <a:close/>
                <a:moveTo>
                  <a:pt x="59122" y="0"/>
                </a:moveTo>
                <a:lnTo>
                  <a:pt x="106360" y="0"/>
                </a:lnTo>
                <a:lnTo>
                  <a:pt x="108205" y="107"/>
                </a:lnTo>
                <a:lnTo>
                  <a:pt x="109989" y="430"/>
                </a:lnTo>
                <a:lnTo>
                  <a:pt x="111683" y="940"/>
                </a:lnTo>
                <a:lnTo>
                  <a:pt x="113225" y="1639"/>
                </a:lnTo>
                <a:lnTo>
                  <a:pt x="114677" y="2473"/>
                </a:lnTo>
                <a:lnTo>
                  <a:pt x="115977" y="3467"/>
                </a:lnTo>
                <a:lnTo>
                  <a:pt x="117157" y="4623"/>
                </a:lnTo>
                <a:lnTo>
                  <a:pt x="118125" y="5860"/>
                </a:lnTo>
                <a:lnTo>
                  <a:pt x="118911" y="7231"/>
                </a:lnTo>
                <a:lnTo>
                  <a:pt x="119485" y="8682"/>
                </a:lnTo>
                <a:lnTo>
                  <a:pt x="119879" y="10215"/>
                </a:lnTo>
                <a:lnTo>
                  <a:pt x="120000" y="11854"/>
                </a:lnTo>
                <a:lnTo>
                  <a:pt x="120000" y="31263"/>
                </a:lnTo>
                <a:lnTo>
                  <a:pt x="119879" y="32903"/>
                </a:lnTo>
                <a:lnTo>
                  <a:pt x="119485" y="34435"/>
                </a:lnTo>
                <a:lnTo>
                  <a:pt x="118911" y="35887"/>
                </a:lnTo>
                <a:lnTo>
                  <a:pt x="118125" y="37284"/>
                </a:lnTo>
                <a:lnTo>
                  <a:pt x="117157" y="38521"/>
                </a:lnTo>
                <a:lnTo>
                  <a:pt x="115977" y="39623"/>
                </a:lnTo>
                <a:lnTo>
                  <a:pt x="114677" y="40645"/>
                </a:lnTo>
                <a:lnTo>
                  <a:pt x="113225" y="41478"/>
                </a:lnTo>
                <a:lnTo>
                  <a:pt x="111683" y="42177"/>
                </a:lnTo>
                <a:lnTo>
                  <a:pt x="109989" y="42688"/>
                </a:lnTo>
                <a:lnTo>
                  <a:pt x="108205" y="43010"/>
                </a:lnTo>
                <a:lnTo>
                  <a:pt x="106360" y="43118"/>
                </a:lnTo>
                <a:lnTo>
                  <a:pt x="81834" y="43118"/>
                </a:lnTo>
                <a:lnTo>
                  <a:pt x="63931" y="58655"/>
                </a:lnTo>
                <a:lnTo>
                  <a:pt x="63931" y="43118"/>
                </a:lnTo>
                <a:lnTo>
                  <a:pt x="59122" y="43118"/>
                </a:lnTo>
                <a:lnTo>
                  <a:pt x="57308" y="43010"/>
                </a:lnTo>
                <a:lnTo>
                  <a:pt x="55524" y="42688"/>
                </a:lnTo>
                <a:lnTo>
                  <a:pt x="53860" y="42177"/>
                </a:lnTo>
                <a:lnTo>
                  <a:pt x="52288" y="41478"/>
                </a:lnTo>
                <a:lnTo>
                  <a:pt x="50806" y="40645"/>
                </a:lnTo>
                <a:lnTo>
                  <a:pt x="49506" y="39623"/>
                </a:lnTo>
                <a:lnTo>
                  <a:pt x="48387" y="38521"/>
                </a:lnTo>
                <a:lnTo>
                  <a:pt x="47389" y="37284"/>
                </a:lnTo>
                <a:lnTo>
                  <a:pt x="46572" y="35887"/>
                </a:lnTo>
                <a:lnTo>
                  <a:pt x="45997" y="34435"/>
                </a:lnTo>
                <a:lnTo>
                  <a:pt x="45665" y="32903"/>
                </a:lnTo>
                <a:lnTo>
                  <a:pt x="45544" y="31263"/>
                </a:lnTo>
                <a:lnTo>
                  <a:pt x="45544" y="11854"/>
                </a:lnTo>
                <a:lnTo>
                  <a:pt x="45635" y="10215"/>
                </a:lnTo>
                <a:lnTo>
                  <a:pt x="45997" y="8682"/>
                </a:lnTo>
                <a:lnTo>
                  <a:pt x="46572" y="7231"/>
                </a:lnTo>
                <a:lnTo>
                  <a:pt x="47389" y="5860"/>
                </a:lnTo>
                <a:lnTo>
                  <a:pt x="48356" y="4623"/>
                </a:lnTo>
                <a:lnTo>
                  <a:pt x="49506" y="3467"/>
                </a:lnTo>
                <a:lnTo>
                  <a:pt x="50806" y="2473"/>
                </a:lnTo>
                <a:lnTo>
                  <a:pt x="52288" y="1639"/>
                </a:lnTo>
                <a:lnTo>
                  <a:pt x="53830" y="940"/>
                </a:lnTo>
                <a:lnTo>
                  <a:pt x="55524" y="430"/>
                </a:lnTo>
                <a:lnTo>
                  <a:pt x="57308" y="107"/>
                </a:lnTo>
                <a:lnTo>
                  <a:pt x="59122" y="0"/>
                </a:lnTo>
                <a:close/>
              </a:path>
            </a:pathLst>
          </a:custGeom>
          <a:solidFill>
            <a:srgbClr val="408F7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63914" y="4729881"/>
            <a:ext cx="1604268" cy="307777"/>
            <a:chOff x="7035800" y="4577259"/>
            <a:chExt cx="1604268" cy="307777"/>
          </a:xfrm>
        </p:grpSpPr>
        <p:sp>
          <p:nvSpPr>
            <p:cNvPr id="36" name="Rectangle 35"/>
            <p:cNvSpPr/>
            <p:nvPr/>
          </p:nvSpPr>
          <p:spPr>
            <a:xfrm>
              <a:off x="7035800" y="4644369"/>
              <a:ext cx="317500" cy="173558"/>
            </a:xfrm>
            <a:prstGeom prst="rect">
              <a:avLst/>
            </a:prstGeom>
            <a:solidFill>
              <a:srgbClr val="408F7C"/>
            </a:solidFill>
            <a:ln>
              <a:solidFill>
                <a:srgbClr val="408F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18259" y="4577259"/>
              <a:ext cx="12218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8F7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DOCUMENT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8F7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87521" y="4729881"/>
            <a:ext cx="1080824" cy="307777"/>
            <a:chOff x="7035800" y="4841645"/>
            <a:chExt cx="1080824" cy="307777"/>
          </a:xfrm>
        </p:grpSpPr>
        <p:sp>
          <p:nvSpPr>
            <p:cNvPr id="45" name="Rectangle 44"/>
            <p:cNvSpPr/>
            <p:nvPr/>
          </p:nvSpPr>
          <p:spPr>
            <a:xfrm>
              <a:off x="7035800" y="4908755"/>
              <a:ext cx="317500" cy="173558"/>
            </a:xfrm>
            <a:prstGeom prst="rect">
              <a:avLst/>
            </a:prstGeom>
            <a:solidFill>
              <a:srgbClr val="B83B19"/>
            </a:solidFill>
            <a:ln>
              <a:solidFill>
                <a:srgbClr val="B83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35027" y="484164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B83B19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TOOL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83B1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r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A186"/>
      </a:accent1>
      <a:accent2>
        <a:srgbClr val="F39C11"/>
      </a:accent2>
      <a:accent3>
        <a:srgbClr val="FF0000"/>
      </a:accent3>
      <a:accent4>
        <a:srgbClr val="7030A0"/>
      </a:accent4>
      <a:accent5>
        <a:srgbClr val="009FEB"/>
      </a:accent5>
      <a:accent6>
        <a:srgbClr val="6EA92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4057</TotalTime>
  <Words>6012</Words>
  <Application>Microsoft Office PowerPoint</Application>
  <PresentationFormat>On-screen Show (16:9)</PresentationFormat>
  <Paragraphs>1700</Paragraphs>
  <Slides>76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5" baseType="lpstr">
      <vt:lpstr>MS PGothic</vt:lpstr>
      <vt:lpstr>SimSun</vt:lpstr>
      <vt:lpstr>Arial</vt:lpstr>
      <vt:lpstr>Arial</vt:lpstr>
      <vt:lpstr>Calibri</vt:lpstr>
      <vt:lpstr>Calibri Light</vt:lpstr>
      <vt:lpstr>DejaVu Sans</vt:lpstr>
      <vt:lpstr>Gill Sans</vt:lpstr>
      <vt:lpstr>Lato Light</vt:lpstr>
      <vt:lpstr>Lato Regular</vt:lpstr>
      <vt:lpstr>Open Sans Light</vt:lpstr>
      <vt:lpstr>Soho Gothic Pro Light</vt:lpstr>
      <vt:lpstr>Times New Roman</vt:lpstr>
      <vt:lpstr>Wingdings</vt:lpstr>
      <vt:lpstr>ヒラギノ角ゴ ProN W3</vt:lpstr>
      <vt:lpstr>Simple Light</vt:lpstr>
      <vt:lpstr>Office Theme</vt:lpstr>
      <vt:lpstr>1_Simple Light</vt:lpstr>
      <vt:lpstr>think-cell Slide</vt:lpstr>
      <vt:lpstr>Governance Model</vt:lpstr>
      <vt:lpstr>Index</vt:lpstr>
      <vt:lpstr>PowerPoint Presentation</vt:lpstr>
      <vt:lpstr>CoE Scope: Program Phases</vt:lpstr>
      <vt:lpstr>CoE Scope: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 Scope: SLAs for Process Specific Documentation</vt:lpstr>
      <vt:lpstr>CoE Scope: SLAs for Process Specific Documentation</vt:lpstr>
      <vt:lpstr>PowerPoint Presentation</vt:lpstr>
      <vt:lpstr>CoE Roles and Organigram</vt:lpstr>
      <vt:lpstr>Index</vt:lpstr>
      <vt:lpstr>CoE Roles and Responsibilities: Business Units</vt:lpstr>
      <vt:lpstr>CoE Roles and Responsibilities: Business Units</vt:lpstr>
      <vt:lpstr>CoE Roles and Responsibilities: Business Units</vt:lpstr>
      <vt:lpstr>CoE Roles and Responsibilities: Business Units/Core (ISG)</vt:lpstr>
      <vt:lpstr>CoE Roles and Responsibilities: Business Units/Core (ISG)</vt:lpstr>
      <vt:lpstr>CoE Roles and Responsibilities: Business Units/Core (ISG)</vt:lpstr>
      <vt:lpstr>CoE Roles and Responsibilities: Business Units/Core (ISG)</vt:lpstr>
      <vt:lpstr>CoE Roles and Responsibilities: Core (ISG)</vt:lpstr>
      <vt:lpstr>CoE Roles and Responsibilities: Core (ISG)</vt:lpstr>
      <vt:lpstr>CoE Roles and Responsibilities: Core (ISG)</vt:lpstr>
      <vt:lpstr>CoE Roles and Responsibilities: Core (ISG)</vt:lpstr>
      <vt:lpstr>CoE Roles and Responsibilities: Core (ISG)</vt:lpstr>
      <vt:lpstr>Index</vt:lpstr>
      <vt:lpstr>Operational model: Process Lifecycle</vt:lpstr>
      <vt:lpstr>PowerPoint Presentation</vt:lpstr>
      <vt:lpstr>Operations Model: Continuous Improvement (CI) - PDCA Method</vt:lpstr>
      <vt:lpstr>CoE Governance Continuous Improvement (CI) : PLAN</vt:lpstr>
      <vt:lpstr>CoE Governance Continuous Improvement (CI) : DO</vt:lpstr>
      <vt:lpstr>CoE Governance Continuous Improvement (CI) : CHECK</vt:lpstr>
      <vt:lpstr>CoE Governance Continuous Improvement (CI) : ACT</vt:lpstr>
      <vt:lpstr>Index</vt:lpstr>
      <vt:lpstr>Business Model: Organization: Legal structure</vt:lpstr>
      <vt:lpstr>Business Model: Organization: Governance</vt:lpstr>
      <vt:lpstr>Index</vt:lpstr>
      <vt:lpstr>License Management: Studio License Chargeback Model Flow </vt:lpstr>
      <vt:lpstr>License Management: Orchestrator License Chargeback Model Flow </vt:lpstr>
      <vt:lpstr>License Management: Orchestrator License Chargeback Model Example</vt:lpstr>
      <vt:lpstr>License Management: Robot License Chargeback Model</vt:lpstr>
      <vt:lpstr>License Management: Robot License Chargeback Model Flow </vt:lpstr>
      <vt:lpstr>License Management: Robot License Chargeback Model Example</vt:lpstr>
      <vt:lpstr>Index</vt:lpstr>
      <vt:lpstr>Transition to Automation: Championing and Promoting RPA initiative on BUs</vt:lpstr>
      <vt:lpstr>Transition to Automation: Championing and Promoting RPA initiative on BUs</vt:lpstr>
      <vt:lpstr>Index</vt:lpstr>
      <vt:lpstr>Capability Building: Training</vt:lpstr>
      <vt:lpstr>Capability Building: Training</vt:lpstr>
      <vt:lpstr>PowerPoint Presentation</vt:lpstr>
      <vt:lpstr>APPENDIX I 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Roles and Responsibilities</vt:lpstr>
      <vt:lpstr>APPENDIX II Detailed Process Maps</vt:lpstr>
      <vt:lpstr>Operational model: Process Lifecycle: Ideation</vt:lpstr>
      <vt:lpstr>Operational model: Process Lifecycle: Discovery</vt:lpstr>
      <vt:lpstr>Operational model: Process Lifecycle: Solutioning</vt:lpstr>
      <vt:lpstr>Operational model: Process Lifecycle: Solutioning</vt:lpstr>
      <vt:lpstr>Operational model: Process Lifecycle: Solutioning (Review &amp; Define Plan)</vt:lpstr>
      <vt:lpstr>Operational model: Process Lifecycle: Implementation</vt:lpstr>
      <vt:lpstr>Operational model: Process Lifecycle: Operations &amp; 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Governance Model `` Globe RPA –CoE ´´</dc:title>
  <dc:creator>DIONGSON, Engelbert R</dc:creator>
  <cp:lastModifiedBy>Desiree Tablante</cp:lastModifiedBy>
  <cp:revision>105</cp:revision>
  <dcterms:modified xsi:type="dcterms:W3CDTF">2019-12-19T03:02:18Z</dcterms:modified>
</cp:coreProperties>
</file>